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7"/>
  </p:notesMasterIdLst>
  <p:sldIdLst>
    <p:sldId id="257" r:id="rId2"/>
    <p:sldId id="268" r:id="rId3"/>
    <p:sldId id="285" r:id="rId4"/>
    <p:sldId id="294" r:id="rId5"/>
    <p:sldId id="274" r:id="rId6"/>
    <p:sldId id="301" r:id="rId7"/>
    <p:sldId id="283" r:id="rId8"/>
    <p:sldId id="296" r:id="rId9"/>
    <p:sldId id="297" r:id="rId10"/>
    <p:sldId id="298" r:id="rId11"/>
    <p:sldId id="299" r:id="rId12"/>
    <p:sldId id="300" r:id="rId13"/>
    <p:sldId id="281" r:id="rId14"/>
    <p:sldId id="280" r:id="rId15"/>
    <p:sldId id="277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mbria Math" panose="02040503050406030204" pitchFamily="18" charset="0"/>
      <p:regular r:id="rId22"/>
    </p:embeddedFont>
    <p:embeddedFont>
      <p:font typeface="Happiness Sans Bold" panose="02000800000000000000" pitchFamily="50" charset="-127"/>
      <p:bold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해피니스 산스 레귤러" panose="02000500000000000000" pitchFamily="50" charset="-127"/>
      <p:regular r:id="rId26"/>
    </p:embeddedFont>
    <p:embeddedFont>
      <p:font typeface="해피니스 산스 볼드" panose="02000800000000000000" pitchFamily="50" charset="-127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2649"/>
    <a:srgbClr val="46464C"/>
    <a:srgbClr val="EB8DA6"/>
    <a:srgbClr val="E77391"/>
    <a:srgbClr val="C82A5F"/>
    <a:srgbClr val="767171"/>
    <a:srgbClr val="C13A59"/>
    <a:srgbClr val="E4E4E4"/>
    <a:srgbClr val="EA700C"/>
    <a:srgbClr val="EE6B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26" autoAdjust="0"/>
    <p:restoredTop sz="95840" autoAdjust="0"/>
  </p:normalViewPr>
  <p:slideViewPr>
    <p:cSldViewPr snapToGrid="0">
      <p:cViewPr varScale="1">
        <p:scale>
          <a:sx n="67" d="100"/>
          <a:sy n="67" d="100"/>
        </p:scale>
        <p:origin x="76" y="16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1인 가구수</c:v>
                </c:pt>
              </c:strCache>
            </c:strRef>
          </c:tx>
          <c:spPr>
            <a:solidFill>
              <a:schemeClr val="accent3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560</c:v>
                </c:pt>
                <c:pt idx="1">
                  <c:v>590</c:v>
                </c:pt>
                <c:pt idx="2">
                  <c:v>620</c:v>
                </c:pt>
                <c:pt idx="3">
                  <c:v>660</c:v>
                </c:pt>
                <c:pt idx="4">
                  <c:v>720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10-40AB-9AAC-73E1BECC75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378969520"/>
        <c:axId val="378970832"/>
      </c:barChart>
      <c:catAx>
        <c:axId val="378969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78970832"/>
        <c:crosses val="autoZero"/>
        <c:auto val="1"/>
        <c:lblAlgn val="ctr"/>
        <c:lblOffset val="100"/>
        <c:noMultiLvlLbl val="0"/>
      </c:catAx>
      <c:valAx>
        <c:axId val="378970832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tx1">
                      <a:lumMod val="5000"/>
                      <a:lumOff val="95000"/>
                    </a:schemeClr>
                  </a:gs>
                  <a:gs pos="10000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78969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2B280EC7-E48A-481D-A51B-9BE5847543EB}" type="datetime1">
              <a:rPr lang="ko-KR" altLang="en-US"/>
              <a:pPr lvl="0">
                <a:defRPr/>
              </a:pPr>
              <a:t>2023-01-27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5FD04849-7D70-41FF-B6AC-8089F6EB45F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63765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altLang="ko-KR" sz="1200" dirty="0">
              <a:solidFill>
                <a:srgbClr val="3F6AB0"/>
              </a:solidFill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04849-7D70-41FF-B6AC-8089F6EB45F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1792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altLang="ko-KR" sz="1200" dirty="0">
              <a:solidFill>
                <a:srgbClr val="3F6AB0"/>
              </a:solidFill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04849-7D70-41FF-B6AC-8089F6EB45F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046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altLang="ko-KR" sz="1200" dirty="0">
              <a:solidFill>
                <a:srgbClr val="3F6AB0"/>
              </a:solidFill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04849-7D70-41FF-B6AC-8089F6EB45F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999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ctr">
              <a:defRPr/>
            </a:pPr>
            <a:endParaRPr lang="ko-KR" altLang="en-US" sz="1200">
              <a:solidFill>
                <a:srgbClr val="3F6AB0"/>
              </a:solidFill>
              <a:latin typeface="해피니스 산스 볼드"/>
              <a:ea typeface="해피니스 산스 볼드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5FD04849-7D70-41FF-B6AC-8089F6EB45F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123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ctr">
              <a:defRPr/>
            </a:pPr>
            <a:endParaRPr lang="ko-KR" altLang="en-US" sz="1200">
              <a:solidFill>
                <a:srgbClr val="3F6AB0"/>
              </a:solidFill>
              <a:latin typeface="해피니스 산스 볼드"/>
              <a:ea typeface="해피니스 산스 볼드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5FD04849-7D70-41FF-B6AC-8089F6EB45F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183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ctr">
              <a:defRPr/>
            </a:pPr>
            <a:endParaRPr lang="ko-KR" altLang="en-US" sz="1200">
              <a:solidFill>
                <a:srgbClr val="3F6AB0"/>
              </a:solidFill>
              <a:latin typeface="해피니스 산스 볼드"/>
              <a:ea typeface="해피니스 산스 볼드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5FD04849-7D70-41FF-B6AC-8089F6EB45F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971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ctr">
              <a:defRPr/>
            </a:pPr>
            <a:endParaRPr lang="ko-KR" altLang="en-US" sz="1200">
              <a:solidFill>
                <a:srgbClr val="3F6AB0"/>
              </a:solidFill>
              <a:latin typeface="해피니스 산스 볼드"/>
              <a:ea typeface="해피니스 산스 볼드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5FD04849-7D70-41FF-B6AC-8089F6EB45F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4667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ctr">
              <a:defRPr/>
            </a:pPr>
            <a:endParaRPr lang="ko-KR" altLang="en-US" sz="1200">
              <a:solidFill>
                <a:srgbClr val="3F6AB0"/>
              </a:solidFill>
              <a:latin typeface="해피니스 산스 볼드"/>
              <a:ea typeface="해피니스 산스 볼드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5FD04849-7D70-41FF-B6AC-8089F6EB45F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559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ctr">
              <a:defRPr/>
            </a:pPr>
            <a:endParaRPr lang="ko-KR" altLang="en-US" sz="1200">
              <a:solidFill>
                <a:srgbClr val="3F6AB0"/>
              </a:solidFill>
              <a:latin typeface="해피니스 산스 볼드"/>
              <a:ea typeface="해피니스 산스 볼드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5FD04849-7D70-41FF-B6AC-8089F6EB45F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651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altLang="ko-KR" sz="1200" dirty="0">
              <a:solidFill>
                <a:srgbClr val="3F6AB0"/>
              </a:solidFill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04849-7D70-41FF-B6AC-8089F6EB45F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8833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335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606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351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402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343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12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584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748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743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325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860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2023-01-27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511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proto/UYB58HdwPzMRdqGQnD8Cei/Thumbs-Up!?page-id=0%3A1&amp;node-id=141%3A1337&amp;viewport=983%2C172%2C0.38&amp;scaling=scale-down&amp;starting-point-node-id=141%3A1337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3A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321918" y="2305615"/>
            <a:ext cx="9545665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8800" kern="0">
                <a:solidFill>
                  <a:prstClr val="white"/>
                </a:solidFill>
                <a:latin typeface="Happiness Sans Bold" panose="02000800000000000000" pitchFamily="2" charset="-127"/>
                <a:ea typeface="Happiness Sans Bold" panose="02000800000000000000" pitchFamily="2" charset="-127"/>
              </a:rPr>
              <a:t>Thumbs UP!</a:t>
            </a:r>
            <a:endParaRPr lang="en-US" altLang="ko-KR" sz="8800" kern="0" dirty="0">
              <a:solidFill>
                <a:prstClr val="white"/>
              </a:solidFill>
              <a:latin typeface="Happiness Sans Bold" panose="02000800000000000000" pitchFamily="2" charset="-127"/>
              <a:ea typeface="Happiness Sans Bold" panose="02000800000000000000" pitchFamily="2" charset="-127"/>
            </a:endParaRPr>
          </a:p>
          <a:p>
            <a:pPr algn="ctr" latinLnBrk="0">
              <a:defRPr/>
            </a:pPr>
            <a:r>
              <a:rPr lang="en-US" altLang="ko-KR" sz="36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1</a:t>
            </a:r>
            <a:r>
              <a:rPr lang="ko-KR" altLang="en-US" sz="36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인 가구 삶의 질 높이기</a:t>
            </a:r>
            <a:endParaRPr lang="ko-KR" altLang="en-US" sz="8000" dirty="0">
              <a:solidFill>
                <a:schemeClr val="accent4">
                  <a:lumMod val="20000"/>
                  <a:lumOff val="80000"/>
                </a:schemeClr>
              </a:solidFill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</p:txBody>
      </p:sp>
      <p:cxnSp>
        <p:nvCxnSpPr>
          <p:cNvPr id="5" name="직선 연결선[R] 2">
            <a:extLst>
              <a:ext uri="{FF2B5EF4-FFF2-40B4-BE49-F238E27FC236}">
                <a16:creationId xmlns:a16="http://schemas.microsoft.com/office/drawing/2014/main" id="{E0E10EC9-0706-D6CC-81F6-78C8BAAA67E5}"/>
              </a:ext>
            </a:extLst>
          </p:cNvPr>
          <p:cNvCxnSpPr>
            <a:cxnSpLocks/>
          </p:cNvCxnSpPr>
          <p:nvPr/>
        </p:nvCxnSpPr>
        <p:spPr>
          <a:xfrm>
            <a:off x="745726" y="5931498"/>
            <a:ext cx="1069805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2">
            <a:extLst>
              <a:ext uri="{FF2B5EF4-FFF2-40B4-BE49-F238E27FC236}">
                <a16:creationId xmlns:a16="http://schemas.microsoft.com/office/drawing/2014/main" id="{503A8F3C-520C-4CEB-6122-AC03C86708DB}"/>
              </a:ext>
            </a:extLst>
          </p:cNvPr>
          <p:cNvCxnSpPr>
            <a:cxnSpLocks/>
          </p:cNvCxnSpPr>
          <p:nvPr/>
        </p:nvCxnSpPr>
        <p:spPr>
          <a:xfrm>
            <a:off x="745726" y="846074"/>
            <a:ext cx="1069805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8F7AD4D-67F2-7C8F-FE16-318F694E5BB9}"/>
              </a:ext>
            </a:extLst>
          </p:cNvPr>
          <p:cNvSpPr txBox="1"/>
          <p:nvPr/>
        </p:nvSpPr>
        <p:spPr>
          <a:xfrm>
            <a:off x="736848" y="547175"/>
            <a:ext cx="1359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Kyungpook Univ</a:t>
            </a:r>
            <a:endParaRPr lang="ko-KR" altLang="en-US" sz="1200" dirty="0">
              <a:solidFill>
                <a:schemeClr val="bg1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E8D1BC-1704-E811-E726-DE9D8A587969}"/>
              </a:ext>
            </a:extLst>
          </p:cNvPr>
          <p:cNvSpPr txBox="1"/>
          <p:nvPr/>
        </p:nvSpPr>
        <p:spPr>
          <a:xfrm>
            <a:off x="10100780" y="547175"/>
            <a:ext cx="1391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BUNNYTHON [0]</a:t>
            </a:r>
            <a:endParaRPr lang="ko-KR" altLang="en-US" sz="1200" dirty="0">
              <a:solidFill>
                <a:schemeClr val="bg1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9F9B69-8D0B-30D3-8447-D2F2D91F987B}"/>
              </a:ext>
            </a:extLst>
          </p:cNvPr>
          <p:cNvSpPr txBox="1"/>
          <p:nvPr/>
        </p:nvSpPr>
        <p:spPr>
          <a:xfrm>
            <a:off x="3372690" y="6093233"/>
            <a:ext cx="54793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고크막</a:t>
            </a:r>
            <a:r>
              <a:rPr lang="ko-KR" altLang="en-US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</a:t>
            </a:r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|</a:t>
            </a:r>
            <a:r>
              <a:rPr lang="ko-KR" altLang="en-US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</a:t>
            </a:r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2021115301 </a:t>
            </a:r>
            <a:r>
              <a:rPr lang="ko-KR" altLang="en-US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양지혜   </a:t>
            </a:r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2021114434 </a:t>
            </a:r>
            <a:r>
              <a:rPr lang="ko-KR" altLang="en-US" sz="1200" dirty="0" err="1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강민조</a:t>
            </a:r>
            <a:r>
              <a:rPr lang="ko-KR" altLang="en-US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</a:t>
            </a:r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2022112997 </a:t>
            </a:r>
            <a:r>
              <a:rPr lang="ko-KR" altLang="en-US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김승우</a:t>
            </a:r>
          </a:p>
        </p:txBody>
      </p:sp>
    </p:spTree>
    <p:extLst>
      <p:ext uri="{BB962C8B-B14F-4D97-AF65-F5344CB8AC3E}">
        <p14:creationId xmlns:p14="http://schemas.microsoft.com/office/powerpoint/2010/main" val="1588970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B4A9E3-A222-438B-E103-95D007AE6851}"/>
              </a:ext>
            </a:extLst>
          </p:cNvPr>
          <p:cNvSpPr txBox="1"/>
          <p:nvPr/>
        </p:nvSpPr>
        <p:spPr>
          <a:xfrm>
            <a:off x="659822" y="648355"/>
            <a:ext cx="6114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" altLang="ko-Kore-KR" sz="14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36DCDE-6EF8-2EF8-7735-8D0C0188800C}"/>
              </a:ext>
            </a:extLst>
          </p:cNvPr>
          <p:cNvSpPr txBox="1"/>
          <p:nvPr/>
        </p:nvSpPr>
        <p:spPr>
          <a:xfrm>
            <a:off x="211585" y="577901"/>
            <a:ext cx="436056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:",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list_one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[1])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print("")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",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list_one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print("")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list_one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=['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bbq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','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경북대 센트럴파크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',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list_one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[2]-1,30]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if 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elsemenu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==2: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print("")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:",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list_two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[0])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:",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list_two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[1])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print("")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",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list_two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print("")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list_two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=['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피자 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알볼로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','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경진로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10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길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21',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list_two[2]-1,50]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if 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elsemenu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==3: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print("")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:",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list_three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[0])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:",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list_three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[1])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print("")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모집 인원이 다 모였으므로 결제를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print("")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list_three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=[]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if 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elsemenu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==4: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print("")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:",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list_four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[0])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:",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list_four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[1])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print("")</a:t>
            </a:r>
          </a:p>
          <a:p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",</a:t>
            </a:r>
            <a:r>
              <a:rPr kumimoji="1" lang="en-US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list_four</a:t>
            </a:r>
            <a:r>
              <a:rPr kumimoji="1" lang="en-US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endParaRPr kumimoji="1" lang="ko-Kore-KR" altLang="en-US" sz="1200" dirty="0"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C4990A-7673-1F3D-F1E7-658B75C6E2AA}"/>
              </a:ext>
            </a:extLst>
          </p:cNvPr>
          <p:cNvSpPr txBox="1"/>
          <p:nvPr/>
        </p:nvSpPr>
        <p:spPr>
          <a:xfrm>
            <a:off x="8534954" y="586909"/>
            <a:ext cx="436056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       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5A6B65-0F7E-A4E5-7384-9EEB2D164148}"/>
              </a:ext>
            </a:extLst>
          </p:cNvPr>
          <p:cNvSpPr txBox="1"/>
          <p:nvPr/>
        </p:nvSpPr>
        <p:spPr>
          <a:xfrm>
            <a:off x="4373270" y="569152"/>
            <a:ext cx="436056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와플대학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경북대 북문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[2]-1,30]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==5: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[2]=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==6: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[2]=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</a:t>
            </a:r>
          </a:p>
          <a:p>
            <a:endParaRPr kumimoji="1" lang="en-US" altLang="ko-Kore-KR" sz="1200" dirty="0">
              <a:latin typeface="해피니스 산스 레귤러" panose="02000500000000000000" pitchFamily="50" charset="-127"/>
              <a:ea typeface="해피니스 산스 레귤러" panose="02000500000000000000" pitchFamily="50" charset="-127"/>
              <a:cs typeface="Calibri" panose="020F0502020204030204" pitchFamily="34" charset="0"/>
            </a:endParaRP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while count==3: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print("1. 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새로운 거래 등록  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2. 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목록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menu=int(input("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원하시는 메뉴를 선택하세요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if menu==1: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</p:txBody>
      </p:sp>
      <p:cxnSp>
        <p:nvCxnSpPr>
          <p:cNvPr id="8" name="직선 연결선[R] 2">
            <a:extLst>
              <a:ext uri="{FF2B5EF4-FFF2-40B4-BE49-F238E27FC236}">
                <a16:creationId xmlns:a16="http://schemas.microsoft.com/office/drawing/2014/main" id="{74505FA2-6CA7-79B9-670C-4BF2B4042B73}"/>
              </a:ext>
            </a:extLst>
          </p:cNvPr>
          <p:cNvCxnSpPr/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190F8CD-6492-C6D8-EA85-B9FBC88DA9A9}"/>
              </a:ext>
            </a:extLst>
          </p:cNvPr>
          <p:cNvSpPr txBox="1"/>
          <p:nvPr/>
        </p:nvSpPr>
        <p:spPr>
          <a:xfrm>
            <a:off x="5953958" y="6446953"/>
            <a:ext cx="2722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EAE017-E02D-0B69-A729-6DEF0D6CF4D9}"/>
              </a:ext>
            </a:extLst>
          </p:cNvPr>
          <p:cNvSpPr txBox="1"/>
          <p:nvPr/>
        </p:nvSpPr>
        <p:spPr>
          <a:xfrm>
            <a:off x="736847" y="198310"/>
            <a:ext cx="68829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0">
              <a:defRPr/>
            </a:pP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3.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기술적인 세부사항 </a:t>
            </a: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(Python)</a:t>
            </a:r>
          </a:p>
        </p:txBody>
      </p:sp>
      <p:cxnSp>
        <p:nvCxnSpPr>
          <p:cNvPr id="11" name="직선 연결선[R] 2">
            <a:extLst>
              <a:ext uri="{FF2B5EF4-FFF2-40B4-BE49-F238E27FC236}">
                <a16:creationId xmlns:a16="http://schemas.microsoft.com/office/drawing/2014/main" id="{972AB91C-F60E-FBDF-76AE-4158E76714A6}"/>
              </a:ext>
            </a:extLst>
          </p:cNvPr>
          <p:cNvCxnSpPr/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6382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B4A9E3-A222-438B-E103-95D007AE6851}"/>
              </a:ext>
            </a:extLst>
          </p:cNvPr>
          <p:cNvSpPr txBox="1"/>
          <p:nvPr/>
        </p:nvSpPr>
        <p:spPr>
          <a:xfrm>
            <a:off x="659822" y="648355"/>
            <a:ext cx="6114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" altLang="ko-Kore-KR" sz="14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36DCDE-6EF8-2EF8-7735-8D0C0188800C}"/>
              </a:ext>
            </a:extLst>
          </p:cNvPr>
          <p:cNvSpPr txBox="1"/>
          <p:nvPr/>
        </p:nvSpPr>
        <p:spPr>
          <a:xfrm>
            <a:off x="104526" y="582575"/>
            <a:ext cx="436056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else: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location=input("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거래 장소를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  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num=int(input("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모집인원을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time=int(input("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유효시간을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 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new_list_four.append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(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storename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new_list_four.append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(location)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new_list_four.append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(num)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new_list_four.append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(time)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새로운 거래가 등록되었습니다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count=count+1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else :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print("")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거래 목록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-----------")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print("")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print(*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list_one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print(*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list_two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print(*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list_three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print(*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list_four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print(*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new_list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print(*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new_list_two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print(*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new_list_three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print(*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new_list_four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elsemenu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원하시는 가게의 순서를 선택하세요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if 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elsemenu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==1: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:",</a:t>
            </a:r>
            <a:r>
              <a:rPr kumimoji="1" lang="en-US" altLang="ko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list_one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[0])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C4990A-7673-1F3D-F1E7-658B75C6E2AA}"/>
              </a:ext>
            </a:extLst>
          </p:cNvPr>
          <p:cNvSpPr txBox="1"/>
          <p:nvPr/>
        </p:nvSpPr>
        <p:spPr>
          <a:xfrm>
            <a:off x="7844075" y="595658"/>
            <a:ext cx="436056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와플대학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경북대 북문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[2]-1,30]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==5: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[2]=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==6: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[2]=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==7: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[2]=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5A6B65-0F7E-A4E5-7384-9EEB2D164148}"/>
              </a:ext>
            </a:extLst>
          </p:cNvPr>
          <p:cNvSpPr txBox="1"/>
          <p:nvPr/>
        </p:nvSpPr>
        <p:spPr>
          <a:xfrm>
            <a:off x="3832858" y="595658"/>
            <a:ext cx="436056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bbq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경북대 센트럴파크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[2]-1,30]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==2: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피자 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알볼로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경진로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10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길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21',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list_two[2]-1,50]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==3: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인원이 다 모였으므로 결제를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==4: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</p:txBody>
      </p:sp>
      <p:cxnSp>
        <p:nvCxnSpPr>
          <p:cNvPr id="8" name="직선 연결선[R] 2">
            <a:extLst>
              <a:ext uri="{FF2B5EF4-FFF2-40B4-BE49-F238E27FC236}">
                <a16:creationId xmlns:a16="http://schemas.microsoft.com/office/drawing/2014/main" id="{911EE4A1-B502-00E1-D74E-6B2969E18A2D}"/>
              </a:ext>
            </a:extLst>
          </p:cNvPr>
          <p:cNvCxnSpPr/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EF86418-BFC8-DA0B-8DD0-7828AC7FAC30}"/>
              </a:ext>
            </a:extLst>
          </p:cNvPr>
          <p:cNvSpPr txBox="1"/>
          <p:nvPr/>
        </p:nvSpPr>
        <p:spPr>
          <a:xfrm>
            <a:off x="5953958" y="6446953"/>
            <a:ext cx="2722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02AEAB-5FA2-183C-097D-CABF9D2B5ADD}"/>
              </a:ext>
            </a:extLst>
          </p:cNvPr>
          <p:cNvSpPr txBox="1"/>
          <p:nvPr/>
        </p:nvSpPr>
        <p:spPr>
          <a:xfrm>
            <a:off x="736847" y="198310"/>
            <a:ext cx="68829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0">
              <a:defRPr/>
            </a:pP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3.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기술적인 세부사항 </a:t>
            </a: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(Python)</a:t>
            </a:r>
          </a:p>
        </p:txBody>
      </p:sp>
      <p:cxnSp>
        <p:nvCxnSpPr>
          <p:cNvPr id="11" name="직선 연결선[R] 2">
            <a:extLst>
              <a:ext uri="{FF2B5EF4-FFF2-40B4-BE49-F238E27FC236}">
                <a16:creationId xmlns:a16="http://schemas.microsoft.com/office/drawing/2014/main" id="{DC6B4A7C-C45E-FBAB-62DA-AC8D1C81D604}"/>
              </a:ext>
            </a:extLst>
          </p:cNvPr>
          <p:cNvCxnSpPr/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985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B4A9E3-A222-438B-E103-95D007AE6851}"/>
              </a:ext>
            </a:extLst>
          </p:cNvPr>
          <p:cNvSpPr txBox="1"/>
          <p:nvPr/>
        </p:nvSpPr>
        <p:spPr>
          <a:xfrm>
            <a:off x="659822" y="648355"/>
            <a:ext cx="6114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" altLang="ko-Kore-KR" sz="14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8" name="직선 연결선[R] 2">
            <a:extLst>
              <a:ext uri="{FF2B5EF4-FFF2-40B4-BE49-F238E27FC236}">
                <a16:creationId xmlns:a16="http://schemas.microsoft.com/office/drawing/2014/main" id="{911EE4A1-B502-00E1-D74E-6B2969E18A2D}"/>
              </a:ext>
            </a:extLst>
          </p:cNvPr>
          <p:cNvCxnSpPr/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EF86418-BFC8-DA0B-8DD0-7828AC7FAC30}"/>
              </a:ext>
            </a:extLst>
          </p:cNvPr>
          <p:cNvSpPr txBox="1"/>
          <p:nvPr/>
        </p:nvSpPr>
        <p:spPr>
          <a:xfrm>
            <a:off x="5953958" y="6446953"/>
            <a:ext cx="4773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02AEAB-5FA2-183C-097D-CABF9D2B5ADD}"/>
              </a:ext>
            </a:extLst>
          </p:cNvPr>
          <p:cNvSpPr txBox="1"/>
          <p:nvPr/>
        </p:nvSpPr>
        <p:spPr>
          <a:xfrm>
            <a:off x="736847" y="198310"/>
            <a:ext cx="68829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0">
              <a:defRPr/>
            </a:pP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4.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시연</a:t>
            </a: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화면 </a:t>
            </a: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(Figma)</a:t>
            </a:r>
          </a:p>
        </p:txBody>
      </p:sp>
      <p:cxnSp>
        <p:nvCxnSpPr>
          <p:cNvPr id="11" name="직선 연결선[R] 2">
            <a:extLst>
              <a:ext uri="{FF2B5EF4-FFF2-40B4-BE49-F238E27FC236}">
                <a16:creationId xmlns:a16="http://schemas.microsoft.com/office/drawing/2014/main" id="{DC6B4A7C-C45E-FBAB-62DA-AC8D1C81D604}"/>
              </a:ext>
            </a:extLst>
          </p:cNvPr>
          <p:cNvCxnSpPr/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hlinkClick r:id="rId3"/>
            <a:extLst>
              <a:ext uri="{FF2B5EF4-FFF2-40B4-BE49-F238E27FC236}">
                <a16:creationId xmlns:a16="http://schemas.microsoft.com/office/drawing/2014/main" id="{EB8B745A-F21C-D8EE-79C3-9B69F01632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2437" y="1509712"/>
            <a:ext cx="3667125" cy="383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19715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12">
            <a:extLst>
              <a:ext uri="{FF2B5EF4-FFF2-40B4-BE49-F238E27FC236}">
                <a16:creationId xmlns:a16="http://schemas.microsoft.com/office/drawing/2014/main" id="{3DC9538D-6F75-7393-3731-038A24356BE6}"/>
              </a:ext>
            </a:extLst>
          </p:cNvPr>
          <p:cNvSpPr/>
          <p:nvPr/>
        </p:nvSpPr>
        <p:spPr>
          <a:xfrm>
            <a:off x="2695956" y="2165557"/>
            <a:ext cx="2039164" cy="194671"/>
          </a:xfrm>
          <a:prstGeom prst="roundRect">
            <a:avLst/>
          </a:prstGeom>
          <a:solidFill>
            <a:srgbClr val="EAF6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2">
            <a:extLst>
              <a:ext uri="{FF2B5EF4-FFF2-40B4-BE49-F238E27FC236}">
                <a16:creationId xmlns:a16="http://schemas.microsoft.com/office/drawing/2014/main" id="{8065FA10-1B4A-2A84-0705-9CC603FF5F23}"/>
              </a:ext>
            </a:extLst>
          </p:cNvPr>
          <p:cNvSpPr/>
          <p:nvPr/>
        </p:nvSpPr>
        <p:spPr>
          <a:xfrm>
            <a:off x="1656724" y="1590820"/>
            <a:ext cx="822068" cy="194671"/>
          </a:xfrm>
          <a:prstGeom prst="roundRect">
            <a:avLst/>
          </a:prstGeom>
          <a:solidFill>
            <a:srgbClr val="EAF6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087087" y="1241834"/>
            <a:ext cx="10152668" cy="44596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 spc="-100" dirty="0" err="1">
                <a:solidFill>
                  <a:srgbClr val="46464C"/>
                </a:solidFill>
                <a:latin typeface="해피니스 산스 볼드"/>
                <a:ea typeface="해피니스 산스 볼드"/>
              </a:rPr>
              <a:t>배달비</a:t>
            </a:r>
            <a:r>
              <a:rPr lang="ko-KR" altLang="en-US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 절약</a:t>
            </a:r>
            <a:r>
              <a:rPr lang="en-US" altLang="ko-KR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, </a:t>
            </a:r>
            <a:r>
              <a:rPr lang="ko-KR" altLang="en-US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최소 배달비용 부담 감소 ➔ </a:t>
            </a:r>
            <a:r>
              <a:rPr lang="ko-KR" altLang="en-US" sz="2400" spc="-100" dirty="0">
                <a:solidFill>
                  <a:srgbClr val="BB2649"/>
                </a:solidFill>
                <a:latin typeface="해피니스 산스 볼드"/>
                <a:ea typeface="해피니스 산스 볼드"/>
              </a:rPr>
              <a:t>식비 감소</a:t>
            </a:r>
            <a:endParaRPr lang="en-US" altLang="ko-KR" sz="2400" spc="-100" dirty="0">
              <a:solidFill>
                <a:srgbClr val="BB2649"/>
              </a:solidFill>
              <a:latin typeface="해피니스 산스 볼드"/>
              <a:ea typeface="해피니스 산스 볼드"/>
            </a:endParaRPr>
          </a:p>
          <a:p>
            <a:pPr marL="457200" lvl="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배출되는 </a:t>
            </a:r>
            <a:r>
              <a:rPr lang="ko-KR" altLang="en-US" sz="2400" spc="-100" dirty="0" err="1">
                <a:solidFill>
                  <a:srgbClr val="46464C"/>
                </a:solidFill>
                <a:latin typeface="해피니스 산스 볼드"/>
                <a:ea typeface="해피니스 산스 볼드"/>
              </a:rPr>
              <a:t>음식물쓰레기량</a:t>
            </a:r>
            <a:r>
              <a:rPr lang="ko-KR" altLang="en-US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 감소 ➔ </a:t>
            </a:r>
            <a:r>
              <a:rPr lang="ko-KR" altLang="en-US" sz="2400" spc="-100" dirty="0">
                <a:solidFill>
                  <a:srgbClr val="BB2649"/>
                </a:solidFill>
                <a:latin typeface="해피니스 산스 볼드"/>
                <a:ea typeface="해피니스 산스 볼드"/>
              </a:rPr>
              <a:t>환경 보호</a:t>
            </a:r>
            <a:endParaRPr lang="en-US" altLang="ko-KR" sz="2400" spc="-100" dirty="0">
              <a:solidFill>
                <a:srgbClr val="BB2649"/>
              </a:solidFill>
              <a:latin typeface="해피니스 산스 볼드"/>
              <a:ea typeface="해피니스 산스 볼드"/>
            </a:endParaRPr>
          </a:p>
          <a:p>
            <a:pPr marL="457200" lvl="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 spc="-100" dirty="0" err="1">
                <a:solidFill>
                  <a:srgbClr val="46464C"/>
                </a:solidFill>
                <a:latin typeface="해피니스 산스 볼드"/>
                <a:ea typeface="해피니스 산스 볼드"/>
              </a:rPr>
              <a:t>배달비</a:t>
            </a:r>
            <a:r>
              <a:rPr lang="ko-KR" altLang="en-US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 부담 감소 ➔ 주문량 증가 ➔ 가게 </a:t>
            </a:r>
            <a:r>
              <a:rPr lang="ko-KR" altLang="en-US" sz="2400" spc="-100" dirty="0">
                <a:solidFill>
                  <a:srgbClr val="BB2649"/>
                </a:solidFill>
                <a:latin typeface="해피니스 산스 볼드"/>
                <a:ea typeface="해피니스 산스 볼드"/>
              </a:rPr>
              <a:t>매출 증가</a:t>
            </a:r>
            <a:endParaRPr lang="en-US" altLang="ko-KR" sz="2400" spc="-100" dirty="0">
              <a:solidFill>
                <a:srgbClr val="BB2649"/>
              </a:solidFill>
              <a:latin typeface="해피니스 산스 볼드"/>
              <a:ea typeface="해피니스 산스 볼드"/>
            </a:endParaRPr>
          </a:p>
          <a:p>
            <a:pPr marL="457200" lvl="0" indent="-457200">
              <a:lnSpc>
                <a:spcPct val="150000"/>
              </a:lnSpc>
              <a:buAutoNum type="arabicPeriod"/>
              <a:defRPr/>
            </a:pPr>
            <a:endParaRPr lang="en-US" altLang="ko-KR" sz="2400" spc="-100" dirty="0">
              <a:solidFill>
                <a:srgbClr val="46464C"/>
              </a:solidFill>
              <a:latin typeface="해피니스 산스 볼드"/>
              <a:ea typeface="해피니스 산스 볼드"/>
            </a:endParaRPr>
          </a:p>
          <a:p>
            <a:pPr marL="457200" lvl="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기업과의 차별성 및 연계 가능성</a:t>
            </a:r>
            <a:endParaRPr lang="en-US" altLang="ko-KR" sz="2400" spc="-100" dirty="0">
              <a:solidFill>
                <a:srgbClr val="46464C"/>
              </a:solidFill>
              <a:latin typeface="해피니스 산스 볼드"/>
              <a:ea typeface="해피니스 산스 볼드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ko-KR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 - </a:t>
            </a:r>
            <a:r>
              <a:rPr lang="ko-KR" altLang="en-US" sz="2400" spc="-100" dirty="0">
                <a:solidFill>
                  <a:srgbClr val="BB2649"/>
                </a:solidFill>
                <a:latin typeface="해피니스 산스 볼드"/>
                <a:ea typeface="해피니스 산스 볼드"/>
              </a:rPr>
              <a:t>당근마켓</a:t>
            </a:r>
            <a:r>
              <a:rPr lang="ko-KR" altLang="en-US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 </a:t>
            </a:r>
            <a:r>
              <a:rPr lang="en-US" altLang="ko-KR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(</a:t>
            </a:r>
            <a:r>
              <a:rPr lang="ko-KR" altLang="en-US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물건위주</a:t>
            </a:r>
            <a:r>
              <a:rPr lang="en-US" altLang="ko-KR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)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ko-KR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 - </a:t>
            </a:r>
            <a:r>
              <a:rPr lang="ko-KR" altLang="en-US" sz="2400" spc="-100" dirty="0">
                <a:solidFill>
                  <a:srgbClr val="BB2649"/>
                </a:solidFill>
                <a:latin typeface="해피니스 산스 볼드"/>
                <a:ea typeface="해피니스 산스 볼드"/>
              </a:rPr>
              <a:t>배달의 민족 </a:t>
            </a:r>
            <a:r>
              <a:rPr lang="en-US" altLang="ko-KR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(</a:t>
            </a:r>
            <a:r>
              <a:rPr lang="ko-KR" altLang="en-US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같이 주문 ➔ 연락처를 아는 지인만 가능</a:t>
            </a:r>
            <a:r>
              <a:rPr lang="en-US" altLang="ko-KR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)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ko-KR" sz="2400" spc="-100" dirty="0">
                <a:solidFill>
                  <a:srgbClr val="46464C"/>
                </a:solidFill>
                <a:latin typeface="해피니스 산스 볼드"/>
                <a:ea typeface="해피니스 산스 볼드"/>
              </a:rPr>
              <a:t> - </a:t>
            </a:r>
            <a:r>
              <a:rPr lang="ko-KR" altLang="en-US" sz="2400" spc="-100" dirty="0">
                <a:solidFill>
                  <a:srgbClr val="BB2649"/>
                </a:solidFill>
                <a:latin typeface="해피니스 산스 볼드"/>
                <a:ea typeface="해피니스 산스 볼드"/>
              </a:rPr>
              <a:t>광고</a:t>
            </a:r>
            <a:endParaRPr lang="en-US" altLang="ko-KR" sz="2400" spc="-100" dirty="0">
              <a:solidFill>
                <a:srgbClr val="BB2649"/>
              </a:solidFill>
              <a:latin typeface="해피니스 산스 볼드"/>
              <a:ea typeface="해피니스 산스 볼드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D3B26A-82FE-FE41-F130-B204B910B375}"/>
              </a:ext>
            </a:extLst>
          </p:cNvPr>
          <p:cNvSpPr txBox="1"/>
          <p:nvPr/>
        </p:nvSpPr>
        <p:spPr>
          <a:xfrm>
            <a:off x="736847" y="198310"/>
            <a:ext cx="68829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0">
              <a:defRPr/>
            </a:pP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5.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기대효과</a:t>
            </a:r>
            <a:endParaRPr lang="en-US" altLang="ko-KR" sz="1600" kern="0" dirty="0">
              <a:solidFill>
                <a:srgbClr val="C82A5F"/>
              </a:solidFill>
              <a:latin typeface="해피니스 산스 레귤러"/>
              <a:ea typeface="해피니스 산스 레귤러"/>
            </a:endParaRPr>
          </a:p>
        </p:txBody>
      </p:sp>
      <p:cxnSp>
        <p:nvCxnSpPr>
          <p:cNvPr id="9" name="직선 연결선[R] 2">
            <a:extLst>
              <a:ext uri="{FF2B5EF4-FFF2-40B4-BE49-F238E27FC236}">
                <a16:creationId xmlns:a16="http://schemas.microsoft.com/office/drawing/2014/main" id="{467BD880-AF6C-0338-EC11-CB689B83B7F1}"/>
              </a:ext>
            </a:extLst>
          </p:cNvPr>
          <p:cNvCxnSpPr/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2">
            <a:extLst>
              <a:ext uri="{FF2B5EF4-FFF2-40B4-BE49-F238E27FC236}">
                <a16:creationId xmlns:a16="http://schemas.microsoft.com/office/drawing/2014/main" id="{4B929862-D9AB-EF02-1CF4-1A29AD13B9A0}"/>
              </a:ext>
            </a:extLst>
          </p:cNvPr>
          <p:cNvCxnSpPr/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127AEEF-7135-F36B-7F18-A14F37A5951F}"/>
              </a:ext>
            </a:extLst>
          </p:cNvPr>
          <p:cNvSpPr txBox="1"/>
          <p:nvPr/>
        </p:nvSpPr>
        <p:spPr>
          <a:xfrm>
            <a:off x="5953958" y="6446953"/>
            <a:ext cx="43668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87012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3A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1321916" y="2705725"/>
            <a:ext cx="954566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8800" kern="0" dirty="0">
                <a:solidFill>
                  <a:prstClr val="white"/>
                </a:solidFill>
                <a:latin typeface="Happiness Sans Bold" panose="02000800000000000000" pitchFamily="2" charset="-127"/>
                <a:ea typeface="Happiness Sans Bold" panose="02000800000000000000" pitchFamily="2" charset="-127"/>
              </a:rPr>
              <a:t>감사합니다</a:t>
            </a:r>
            <a:endParaRPr lang="en-US" altLang="ko-KR" sz="8800" kern="0" dirty="0">
              <a:solidFill>
                <a:prstClr val="white"/>
              </a:solidFill>
              <a:latin typeface="Happiness Sans Bold" panose="02000800000000000000" pitchFamily="2" charset="-127"/>
              <a:ea typeface="Happiness Sans Bold" panose="02000800000000000000" pitchFamily="2" charset="-127"/>
            </a:endParaRPr>
          </a:p>
        </p:txBody>
      </p:sp>
      <p:cxnSp>
        <p:nvCxnSpPr>
          <p:cNvPr id="5" name="직선 연결선[R] 2">
            <a:extLst>
              <a:ext uri="{FF2B5EF4-FFF2-40B4-BE49-F238E27FC236}">
                <a16:creationId xmlns:a16="http://schemas.microsoft.com/office/drawing/2014/main" id="{E0E10EC9-0706-D6CC-81F6-78C8BAAA67E5}"/>
              </a:ext>
            </a:extLst>
          </p:cNvPr>
          <p:cNvCxnSpPr>
            <a:cxnSpLocks/>
          </p:cNvCxnSpPr>
          <p:nvPr/>
        </p:nvCxnSpPr>
        <p:spPr>
          <a:xfrm>
            <a:off x="745726" y="5931498"/>
            <a:ext cx="1069805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2">
            <a:extLst>
              <a:ext uri="{FF2B5EF4-FFF2-40B4-BE49-F238E27FC236}">
                <a16:creationId xmlns:a16="http://schemas.microsoft.com/office/drawing/2014/main" id="{503A8F3C-520C-4CEB-6122-AC03C86708DB}"/>
              </a:ext>
            </a:extLst>
          </p:cNvPr>
          <p:cNvCxnSpPr>
            <a:cxnSpLocks/>
          </p:cNvCxnSpPr>
          <p:nvPr/>
        </p:nvCxnSpPr>
        <p:spPr>
          <a:xfrm>
            <a:off x="745726" y="846074"/>
            <a:ext cx="1069805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8F7AD4D-67F2-7C8F-FE16-318F694E5BB9}"/>
              </a:ext>
            </a:extLst>
          </p:cNvPr>
          <p:cNvSpPr txBox="1"/>
          <p:nvPr/>
        </p:nvSpPr>
        <p:spPr>
          <a:xfrm>
            <a:off x="736848" y="547175"/>
            <a:ext cx="1359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Kyungpook Univ</a:t>
            </a:r>
            <a:endParaRPr lang="ko-KR" altLang="en-US" sz="1200" dirty="0">
              <a:solidFill>
                <a:schemeClr val="bg1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CE7F8D-80E5-154D-B0C5-48C2820CCC92}"/>
              </a:ext>
            </a:extLst>
          </p:cNvPr>
          <p:cNvSpPr txBox="1"/>
          <p:nvPr/>
        </p:nvSpPr>
        <p:spPr>
          <a:xfrm>
            <a:off x="10100780" y="547175"/>
            <a:ext cx="1391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BUNNYTHON [0]</a:t>
            </a:r>
            <a:endParaRPr lang="ko-KR" altLang="en-US" sz="1200" dirty="0">
              <a:solidFill>
                <a:schemeClr val="bg1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B9BE3E-348A-AA28-5B21-A5C2868CE298}"/>
              </a:ext>
            </a:extLst>
          </p:cNvPr>
          <p:cNvSpPr txBox="1"/>
          <p:nvPr/>
        </p:nvSpPr>
        <p:spPr>
          <a:xfrm>
            <a:off x="3372690" y="6093233"/>
            <a:ext cx="54793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고크막</a:t>
            </a:r>
            <a:r>
              <a:rPr lang="ko-KR" altLang="en-US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</a:t>
            </a:r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|</a:t>
            </a:r>
            <a:r>
              <a:rPr lang="ko-KR" altLang="en-US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</a:t>
            </a:r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2021115301 </a:t>
            </a:r>
            <a:r>
              <a:rPr lang="ko-KR" altLang="en-US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양지혜   </a:t>
            </a:r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2021114434 </a:t>
            </a:r>
            <a:r>
              <a:rPr lang="ko-KR" altLang="en-US" sz="1200" dirty="0" err="1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강민조</a:t>
            </a:r>
            <a:r>
              <a:rPr lang="ko-KR" altLang="en-US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</a:t>
            </a:r>
            <a:r>
              <a:rPr lang="en-US" altLang="ko-KR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2022112997 </a:t>
            </a:r>
            <a:r>
              <a:rPr lang="ko-KR" altLang="en-US" sz="1200" dirty="0">
                <a:solidFill>
                  <a:schemeClr val="bg1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김승우</a:t>
            </a:r>
          </a:p>
        </p:txBody>
      </p:sp>
    </p:spTree>
    <p:extLst>
      <p:ext uri="{BB962C8B-B14F-4D97-AF65-F5344CB8AC3E}">
        <p14:creationId xmlns:p14="http://schemas.microsoft.com/office/powerpoint/2010/main" val="287493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ADD30601-3E11-7F5C-6CB8-56F72F4B61C5}"/>
              </a:ext>
            </a:extLst>
          </p:cNvPr>
          <p:cNvCxnSpPr>
            <a:cxnSpLocks/>
          </p:cNvCxnSpPr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2">
            <a:extLst>
              <a:ext uri="{FF2B5EF4-FFF2-40B4-BE49-F238E27FC236}">
                <a16:creationId xmlns:a16="http://schemas.microsoft.com/office/drawing/2014/main" id="{BE3C00AE-7EA7-E700-EC48-BB08DF062909}"/>
              </a:ext>
            </a:extLst>
          </p:cNvPr>
          <p:cNvCxnSpPr>
            <a:cxnSpLocks/>
          </p:cNvCxnSpPr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6A4DEFE-1E93-4D84-5686-7E8D3B1A6F62}"/>
              </a:ext>
            </a:extLst>
          </p:cNvPr>
          <p:cNvSpPr txBox="1"/>
          <p:nvPr/>
        </p:nvSpPr>
        <p:spPr>
          <a:xfrm>
            <a:off x="4697216" y="2690336"/>
            <a:ext cx="27857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0" dirty="0">
                <a:solidFill>
                  <a:srgbClr val="C82A5F"/>
                </a:solidFill>
                <a:latin typeface="해피니스 산스 볼드" panose="02000800000000000000" pitchFamily="50" charset="-127"/>
                <a:ea typeface="해피니스 산스 볼드" panose="02000800000000000000" pitchFamily="50" charset="-127"/>
              </a:rPr>
              <a:t>Q&amp;A</a:t>
            </a:r>
            <a:endParaRPr lang="ko-KR" altLang="en-US" sz="9000" dirty="0">
              <a:solidFill>
                <a:srgbClr val="C82A5F"/>
              </a:solidFill>
              <a:latin typeface="해피니스 산스 볼드" panose="02000800000000000000" pitchFamily="50" charset="-127"/>
              <a:ea typeface="해피니스 산스 볼드" panose="02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784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ADD30601-3E11-7F5C-6CB8-56F72F4B61C5}"/>
              </a:ext>
            </a:extLst>
          </p:cNvPr>
          <p:cNvCxnSpPr>
            <a:cxnSpLocks/>
          </p:cNvCxnSpPr>
          <p:nvPr/>
        </p:nvCxnSpPr>
        <p:spPr>
          <a:xfrm>
            <a:off x="736847" y="545742"/>
            <a:ext cx="10706470" cy="0"/>
          </a:xfrm>
          <a:prstGeom prst="line">
            <a:avLst/>
          </a:prstGeom>
          <a:ln w="28575">
            <a:solidFill>
              <a:srgbClr val="C13A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2">
            <a:extLst>
              <a:ext uri="{FF2B5EF4-FFF2-40B4-BE49-F238E27FC236}">
                <a16:creationId xmlns:a16="http://schemas.microsoft.com/office/drawing/2014/main" id="{BE3C00AE-7EA7-E700-EC48-BB08DF062909}"/>
              </a:ext>
            </a:extLst>
          </p:cNvPr>
          <p:cNvCxnSpPr>
            <a:cxnSpLocks/>
          </p:cNvCxnSpPr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13A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2A4A784-C751-9F52-6E5D-397863630802}"/>
              </a:ext>
            </a:extLst>
          </p:cNvPr>
          <p:cNvSpPr txBox="1"/>
          <p:nvPr/>
        </p:nvSpPr>
        <p:spPr>
          <a:xfrm>
            <a:off x="960369" y="1446798"/>
            <a:ext cx="9545665" cy="39056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6000" kern="0" dirty="0">
                <a:solidFill>
                  <a:srgbClr val="C82A5F"/>
                </a:solidFill>
                <a:latin typeface="Happiness Sans Bold" panose="02000800000000000000" pitchFamily="2" charset="-127"/>
                <a:ea typeface="Happiness Sans Bold" panose="02000800000000000000" pitchFamily="2" charset="-127"/>
              </a:rPr>
              <a:t>목차</a:t>
            </a:r>
            <a:endParaRPr lang="en-US" altLang="ko-KR" sz="6000" kern="0" dirty="0">
              <a:solidFill>
                <a:srgbClr val="C82A5F"/>
              </a:solidFill>
              <a:latin typeface="Happiness Sans Bold" panose="02000800000000000000" pitchFamily="2" charset="-127"/>
              <a:ea typeface="Happiness Sans Bold" panose="02000800000000000000" pitchFamily="2" charset="-127"/>
            </a:endParaRPr>
          </a:p>
          <a:p>
            <a:pPr latinLnBrk="0">
              <a:defRPr/>
            </a:pPr>
            <a:endParaRPr lang="en-US" altLang="ko-KR" sz="1200" b="0" i="0" dirty="0">
              <a:solidFill>
                <a:srgbClr val="C82A5F"/>
              </a:solidFill>
              <a:effectLst/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2400" b="0" i="0" dirty="0">
                <a:solidFill>
                  <a:srgbClr val="C82A5F"/>
                </a:solidFill>
                <a:effectLst/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1. </a:t>
            </a:r>
            <a:r>
              <a:rPr lang="ko-KR" altLang="en-US" sz="2400" b="0" i="0" dirty="0">
                <a:solidFill>
                  <a:srgbClr val="C82A5F"/>
                </a:solidFill>
                <a:effectLst/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기획 배경</a:t>
            </a:r>
            <a:endParaRPr lang="en-US" altLang="ko-KR" sz="2400" b="0" i="0" dirty="0">
              <a:solidFill>
                <a:srgbClr val="C82A5F"/>
              </a:solidFill>
              <a:effectLst/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24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2. </a:t>
            </a:r>
            <a:r>
              <a:rPr lang="ko-KR" altLang="en-US" sz="24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아이디어 개요</a:t>
            </a:r>
            <a:endParaRPr lang="en-US" altLang="ko-KR" sz="2400" dirty="0">
              <a:solidFill>
                <a:srgbClr val="C82A5F"/>
              </a:solidFill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24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3. </a:t>
            </a:r>
            <a:r>
              <a:rPr lang="ko-KR" altLang="en-US" sz="24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기술적인 세부사항 </a:t>
            </a:r>
            <a:r>
              <a:rPr lang="en-US" altLang="ko-KR" sz="24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(Python)</a:t>
            </a: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24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4. </a:t>
            </a:r>
            <a:r>
              <a:rPr lang="ko-KR" altLang="en-US" sz="24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시연 화면 </a:t>
            </a:r>
            <a:r>
              <a:rPr lang="en-US" altLang="ko-KR" sz="24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(Figma)</a:t>
            </a: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24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5. </a:t>
            </a:r>
            <a:r>
              <a:rPr lang="ko-KR" altLang="en-US" sz="24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기대효과</a:t>
            </a:r>
            <a:endParaRPr lang="en-US" altLang="ko-KR" sz="2400" dirty="0">
              <a:solidFill>
                <a:srgbClr val="C82A5F"/>
              </a:solidFill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148F73-0811-61EB-CAE4-536C9F81C54D}"/>
              </a:ext>
            </a:extLst>
          </p:cNvPr>
          <p:cNvSpPr txBox="1"/>
          <p:nvPr/>
        </p:nvSpPr>
        <p:spPr>
          <a:xfrm>
            <a:off x="736847" y="245538"/>
            <a:ext cx="1359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C13A59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Kyungpook Univ</a:t>
            </a:r>
            <a:endParaRPr lang="ko-KR" altLang="en-US" sz="1200" dirty="0">
              <a:solidFill>
                <a:srgbClr val="C13A59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20CF50-F262-5D65-A825-45CEC17C1CBE}"/>
              </a:ext>
            </a:extLst>
          </p:cNvPr>
          <p:cNvSpPr txBox="1"/>
          <p:nvPr/>
        </p:nvSpPr>
        <p:spPr>
          <a:xfrm>
            <a:off x="5953958" y="6446953"/>
            <a:ext cx="27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BB2649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1</a:t>
            </a:r>
            <a:endParaRPr lang="ko-KR" altLang="en-US" sz="1400" dirty="0">
              <a:solidFill>
                <a:srgbClr val="BB2649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005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FB6157FF-C22A-A904-0404-4CAA0324A62E}"/>
              </a:ext>
            </a:extLst>
          </p:cNvPr>
          <p:cNvSpPr/>
          <p:nvPr/>
        </p:nvSpPr>
        <p:spPr>
          <a:xfrm>
            <a:off x="5953958" y="1531215"/>
            <a:ext cx="4846122" cy="348668"/>
          </a:xfrm>
          <a:prstGeom prst="roundRect">
            <a:avLst/>
          </a:prstGeom>
          <a:solidFill>
            <a:srgbClr val="EAF65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736847" y="198310"/>
            <a:ext cx="68829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1600" kern="0" dirty="0">
                <a:solidFill>
                  <a:srgbClr val="C82A5F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1.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기획 배경</a:t>
            </a:r>
            <a:endParaRPr lang="en-US" altLang="ko-KR" sz="1600" kern="0" dirty="0">
              <a:solidFill>
                <a:srgbClr val="C82A5F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ADD30601-3E11-7F5C-6CB8-56F72F4B61C5}"/>
              </a:ext>
            </a:extLst>
          </p:cNvPr>
          <p:cNvCxnSpPr>
            <a:cxnSpLocks/>
          </p:cNvCxnSpPr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050BCFB-0CF8-0040-8A66-590E34C74B30}"/>
              </a:ext>
            </a:extLst>
          </p:cNvPr>
          <p:cNvSpPr txBox="1"/>
          <p:nvPr/>
        </p:nvSpPr>
        <p:spPr>
          <a:xfrm>
            <a:off x="322556" y="827092"/>
            <a:ext cx="11535051" cy="1111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800" dirty="0">
                <a:solidFill>
                  <a:schemeClr val="bg2">
                    <a:lumMod val="50000"/>
                  </a:schemeClr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21</a:t>
            </a:r>
            <a:r>
              <a:rPr lang="ko-KR" altLang="en-US" sz="3800" dirty="0">
                <a:solidFill>
                  <a:schemeClr val="bg2">
                    <a:lumMod val="50000"/>
                  </a:schemeClr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년 기준 </a:t>
            </a:r>
            <a:r>
              <a:rPr lang="en-US" altLang="ko-KR" sz="3800" dirty="0">
                <a:solidFill>
                  <a:schemeClr val="bg2">
                    <a:lumMod val="50000"/>
                  </a:schemeClr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1</a:t>
            </a:r>
            <a:r>
              <a:rPr lang="ko-KR" altLang="en-US" sz="3800" dirty="0">
                <a:solidFill>
                  <a:schemeClr val="bg2">
                    <a:lumMod val="50000"/>
                  </a:schemeClr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인 가구수  </a:t>
            </a:r>
            <a:r>
              <a:rPr lang="en-US" altLang="ko-KR" sz="50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716</a:t>
            </a:r>
            <a:r>
              <a:rPr lang="ko-KR" altLang="en-US" sz="50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만 </a:t>
            </a:r>
            <a:r>
              <a:rPr lang="en-US" altLang="ko-KR" sz="50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5,788</a:t>
            </a:r>
            <a:r>
              <a:rPr lang="ko-KR" altLang="en-US" sz="50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가구 </a:t>
            </a:r>
            <a:endParaRPr lang="en-US" altLang="ko-KR" sz="5000" dirty="0">
              <a:solidFill>
                <a:srgbClr val="C82A5F"/>
              </a:solidFill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</p:txBody>
      </p:sp>
      <p:cxnSp>
        <p:nvCxnSpPr>
          <p:cNvPr id="14" name="직선 연결선[R] 2">
            <a:extLst>
              <a:ext uri="{FF2B5EF4-FFF2-40B4-BE49-F238E27FC236}">
                <a16:creationId xmlns:a16="http://schemas.microsoft.com/office/drawing/2014/main" id="{BE3C00AE-7EA7-E700-EC48-BB08DF062909}"/>
              </a:ext>
            </a:extLst>
          </p:cNvPr>
          <p:cNvCxnSpPr>
            <a:cxnSpLocks/>
          </p:cNvCxnSpPr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EEB626B-84FF-1867-1F78-199BE0C4A069}"/>
              </a:ext>
            </a:extLst>
          </p:cNvPr>
          <p:cNvSpPr txBox="1"/>
          <p:nvPr/>
        </p:nvSpPr>
        <p:spPr>
          <a:xfrm>
            <a:off x="5953958" y="6446953"/>
            <a:ext cx="27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BB2649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2</a:t>
            </a:r>
            <a:endParaRPr lang="ko-KR" altLang="en-US" sz="1400" dirty="0">
              <a:solidFill>
                <a:srgbClr val="BB2649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graphicFrame>
        <p:nvGraphicFramePr>
          <p:cNvPr id="11" name="차트 10">
            <a:extLst>
              <a:ext uri="{FF2B5EF4-FFF2-40B4-BE49-F238E27FC236}">
                <a16:creationId xmlns:a16="http://schemas.microsoft.com/office/drawing/2014/main" id="{465A0DE1-0467-C6B4-27BC-1722DE7735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3695427"/>
              </p:ext>
            </p:extLst>
          </p:nvPr>
        </p:nvGraphicFramePr>
        <p:xfrm>
          <a:off x="2474814" y="2103403"/>
          <a:ext cx="7230533" cy="41463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002D3F1-690D-04F4-734C-CB4D10A27E46}"/>
              </a:ext>
            </a:extLst>
          </p:cNvPr>
          <p:cNvCxnSpPr/>
          <p:nvPr/>
        </p:nvCxnSpPr>
        <p:spPr>
          <a:xfrm flipV="1">
            <a:off x="3596640" y="3281680"/>
            <a:ext cx="1361440" cy="218440"/>
          </a:xfrm>
          <a:prstGeom prst="line">
            <a:avLst/>
          </a:prstGeom>
          <a:ln w="28575">
            <a:solidFill>
              <a:srgbClr val="BB2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E3586E5E-E703-E6ED-2E9B-48451619464F}"/>
              </a:ext>
            </a:extLst>
          </p:cNvPr>
          <p:cNvCxnSpPr>
            <a:cxnSpLocks/>
          </p:cNvCxnSpPr>
          <p:nvPr/>
        </p:nvCxnSpPr>
        <p:spPr>
          <a:xfrm flipV="1">
            <a:off x="4947920" y="3129280"/>
            <a:ext cx="1330960" cy="152400"/>
          </a:xfrm>
          <a:prstGeom prst="line">
            <a:avLst/>
          </a:prstGeom>
          <a:ln w="28575">
            <a:solidFill>
              <a:srgbClr val="BB2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CE57A63-21B9-B350-8AAE-21061D39CFA7}"/>
              </a:ext>
            </a:extLst>
          </p:cNvPr>
          <p:cNvCxnSpPr>
            <a:cxnSpLocks/>
          </p:cNvCxnSpPr>
          <p:nvPr/>
        </p:nvCxnSpPr>
        <p:spPr>
          <a:xfrm flipV="1">
            <a:off x="6278880" y="2905760"/>
            <a:ext cx="1340952" cy="223520"/>
          </a:xfrm>
          <a:prstGeom prst="line">
            <a:avLst/>
          </a:prstGeom>
          <a:ln w="28575">
            <a:solidFill>
              <a:srgbClr val="BB2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5BFE475-540A-85EE-AE14-3CD24757562E}"/>
              </a:ext>
            </a:extLst>
          </p:cNvPr>
          <p:cNvCxnSpPr>
            <a:cxnSpLocks/>
          </p:cNvCxnSpPr>
          <p:nvPr/>
        </p:nvCxnSpPr>
        <p:spPr>
          <a:xfrm flipV="1">
            <a:off x="7619832" y="2600960"/>
            <a:ext cx="1330960" cy="304800"/>
          </a:xfrm>
          <a:prstGeom prst="line">
            <a:avLst/>
          </a:prstGeom>
          <a:ln w="28575">
            <a:solidFill>
              <a:srgbClr val="BB2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70A2C90-A102-D333-1A60-972C05731BA2}"/>
              </a:ext>
            </a:extLst>
          </p:cNvPr>
          <p:cNvSpPr txBox="1"/>
          <p:nvPr/>
        </p:nvSpPr>
        <p:spPr>
          <a:xfrm>
            <a:off x="10059287" y="4048217"/>
            <a:ext cx="1737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1</a:t>
            </a: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인 가구비율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BD67A863-79BA-B943-801F-7B0F7F818E63}"/>
              </a:ext>
            </a:extLst>
          </p:cNvPr>
          <p:cNvCxnSpPr>
            <a:cxnSpLocks/>
          </p:cNvCxnSpPr>
          <p:nvPr/>
        </p:nvCxnSpPr>
        <p:spPr>
          <a:xfrm>
            <a:off x="9885680" y="4186716"/>
            <a:ext cx="214247" cy="1"/>
          </a:xfrm>
          <a:prstGeom prst="line">
            <a:avLst/>
          </a:prstGeom>
          <a:ln w="28575">
            <a:solidFill>
              <a:srgbClr val="BB26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BBF38B2-4024-C5C8-CEC7-EC1E741E968E}"/>
              </a:ext>
            </a:extLst>
          </p:cNvPr>
          <p:cNvSpPr/>
          <p:nvPr/>
        </p:nvSpPr>
        <p:spPr>
          <a:xfrm>
            <a:off x="0" y="1015644"/>
            <a:ext cx="12192000" cy="5093244"/>
          </a:xfrm>
          <a:prstGeom prst="rect">
            <a:avLst/>
          </a:prstGeom>
          <a:solidFill>
            <a:srgbClr val="E4E4E4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4000" dirty="0">
                <a:solidFill>
                  <a:schemeClr val="bg2">
                    <a:lumMod val="50000"/>
                  </a:schemeClr>
                </a:solidFill>
                <a:latin typeface="해피니스 산스 볼드"/>
                <a:ea typeface="해피니스 산스 볼드"/>
              </a:rPr>
              <a:t>21</a:t>
            </a:r>
            <a:r>
              <a:rPr lang="ko-KR" altLang="en-US" sz="4000" dirty="0">
                <a:solidFill>
                  <a:schemeClr val="bg2">
                    <a:lumMod val="50000"/>
                  </a:schemeClr>
                </a:solidFill>
                <a:latin typeface="해피니스 산스 볼드"/>
                <a:ea typeface="해피니스 산스 볼드"/>
              </a:rPr>
              <a:t>년 기준 </a:t>
            </a:r>
            <a:r>
              <a:rPr lang="en-US" altLang="ko-KR" sz="4000" dirty="0">
                <a:solidFill>
                  <a:schemeClr val="bg2">
                    <a:lumMod val="50000"/>
                  </a:schemeClr>
                </a:solidFill>
                <a:latin typeface="해피니스 산스 볼드"/>
                <a:ea typeface="해피니스 산스 볼드"/>
              </a:rPr>
              <a:t>1</a:t>
            </a:r>
            <a:r>
              <a:rPr lang="ko-KR" altLang="en-US" sz="4000" dirty="0">
                <a:solidFill>
                  <a:schemeClr val="bg2">
                    <a:lumMod val="50000"/>
                  </a:schemeClr>
                </a:solidFill>
                <a:latin typeface="해피니스 산스 볼드"/>
                <a:ea typeface="해피니스 산스 볼드"/>
              </a:rPr>
              <a:t>인 가구 비율은</a:t>
            </a:r>
            <a:r>
              <a:rPr lang="en-US" altLang="ko-KR" sz="4000" dirty="0">
                <a:solidFill>
                  <a:schemeClr val="bg2">
                    <a:lumMod val="50000"/>
                  </a:schemeClr>
                </a:solidFill>
                <a:latin typeface="해피니스 산스 볼드"/>
                <a:ea typeface="해피니스 산스 볼드"/>
              </a:rPr>
              <a:t>,</a:t>
            </a:r>
          </a:p>
          <a:p>
            <a:pPr lvl="0" algn="ctr">
              <a:defRPr/>
            </a:pPr>
            <a:r>
              <a:rPr lang="ko-KR" altLang="en-US" sz="6600" dirty="0">
                <a:solidFill>
                  <a:srgbClr val="C82A5F"/>
                </a:solidFill>
                <a:latin typeface="해피니스 산스 볼드"/>
                <a:ea typeface="해피니스 산스 볼드"/>
              </a:rPr>
              <a:t>약 </a:t>
            </a:r>
            <a:r>
              <a:rPr lang="en-US" altLang="ko-KR" sz="6600" dirty="0">
                <a:solidFill>
                  <a:srgbClr val="C82A5F"/>
                </a:solidFill>
                <a:latin typeface="해피니스 산스 볼드"/>
                <a:ea typeface="해피니스 산스 볼드"/>
              </a:rPr>
              <a:t>33.4%</a:t>
            </a:r>
            <a:endParaRPr lang="ko-KR" altLang="en-US" sz="6600" dirty="0">
              <a:solidFill>
                <a:srgbClr val="C82A5F"/>
              </a:solidFill>
              <a:latin typeface="해피니스 산스 볼드"/>
              <a:ea typeface="해피니스 산스 볼드"/>
            </a:endParaRPr>
          </a:p>
        </p:txBody>
      </p:sp>
    </p:spTree>
    <p:extLst>
      <p:ext uri="{BB962C8B-B14F-4D97-AF65-F5344CB8AC3E}">
        <p14:creationId xmlns:p14="http://schemas.microsoft.com/office/powerpoint/2010/main" val="2244921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61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EF59B85-6425-71B2-1D14-A837C9C28985}"/>
              </a:ext>
            </a:extLst>
          </p:cNvPr>
          <p:cNvSpPr txBox="1"/>
          <p:nvPr/>
        </p:nvSpPr>
        <p:spPr>
          <a:xfrm>
            <a:off x="736847" y="198310"/>
            <a:ext cx="68829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1600" kern="0" dirty="0">
                <a:solidFill>
                  <a:srgbClr val="C82A5F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1.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기획 배경</a:t>
            </a:r>
            <a:endParaRPr lang="en-US" altLang="ko-KR" sz="1600" kern="0" dirty="0">
              <a:solidFill>
                <a:srgbClr val="C82A5F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ADD30601-3E11-7F5C-6CB8-56F72F4B61C5}"/>
              </a:ext>
            </a:extLst>
          </p:cNvPr>
          <p:cNvCxnSpPr>
            <a:cxnSpLocks/>
          </p:cNvCxnSpPr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2">
            <a:extLst>
              <a:ext uri="{FF2B5EF4-FFF2-40B4-BE49-F238E27FC236}">
                <a16:creationId xmlns:a16="http://schemas.microsoft.com/office/drawing/2014/main" id="{BE3C00AE-7EA7-E700-EC48-BB08DF062909}"/>
              </a:ext>
            </a:extLst>
          </p:cNvPr>
          <p:cNvCxnSpPr>
            <a:cxnSpLocks/>
          </p:cNvCxnSpPr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EEB626B-84FF-1867-1F78-199BE0C4A069}"/>
              </a:ext>
            </a:extLst>
          </p:cNvPr>
          <p:cNvSpPr txBox="1"/>
          <p:nvPr/>
        </p:nvSpPr>
        <p:spPr>
          <a:xfrm>
            <a:off x="5953958" y="6446953"/>
            <a:ext cx="27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BB2649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3</a:t>
            </a:r>
            <a:endParaRPr lang="ko-KR" altLang="en-US" sz="1400" dirty="0">
              <a:solidFill>
                <a:srgbClr val="BB2649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5F404B-87A4-07B8-4362-33DCFC571A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594"/>
          <a:stretch/>
        </p:blipFill>
        <p:spPr>
          <a:xfrm>
            <a:off x="996812" y="753110"/>
            <a:ext cx="4320223" cy="34861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A29179E-B559-5F73-94BA-E096673C01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245"/>
          <a:stretch/>
        </p:blipFill>
        <p:spPr>
          <a:xfrm>
            <a:off x="6759030" y="875030"/>
            <a:ext cx="4234815" cy="35147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C014E68-4618-A727-FA4E-FB58616A9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611" b="42467"/>
          <a:stretch/>
        </p:blipFill>
        <p:spPr>
          <a:xfrm>
            <a:off x="848607" y="4253793"/>
            <a:ext cx="4675654" cy="200569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6A0CAEF-BF44-0572-9C69-ABFCDAFF5C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274" b="55916"/>
          <a:stretch/>
        </p:blipFill>
        <p:spPr>
          <a:xfrm>
            <a:off x="6627101" y="4389755"/>
            <a:ext cx="4675654" cy="154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073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9F6713-22AE-D168-A622-3A9E8CE35CED}"/>
              </a:ext>
            </a:extLst>
          </p:cNvPr>
          <p:cNvSpPr txBox="1"/>
          <p:nvPr/>
        </p:nvSpPr>
        <p:spPr>
          <a:xfrm>
            <a:off x="736847" y="198310"/>
            <a:ext cx="68829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1600" kern="0" dirty="0">
                <a:solidFill>
                  <a:srgbClr val="C82A5F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2.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아이디어 개요</a:t>
            </a:r>
            <a:endParaRPr lang="en-US" altLang="ko-KR" sz="1600" kern="0" dirty="0">
              <a:solidFill>
                <a:srgbClr val="C82A5F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cxnSp>
        <p:nvCxnSpPr>
          <p:cNvPr id="7" name="직선 연결선[R] 2">
            <a:extLst>
              <a:ext uri="{FF2B5EF4-FFF2-40B4-BE49-F238E27FC236}">
                <a16:creationId xmlns:a16="http://schemas.microsoft.com/office/drawing/2014/main" id="{C7E6B5FB-482E-D785-1F81-1E4F0380B5B2}"/>
              </a:ext>
            </a:extLst>
          </p:cNvPr>
          <p:cNvCxnSpPr>
            <a:cxnSpLocks/>
          </p:cNvCxnSpPr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2">
            <a:extLst>
              <a:ext uri="{FF2B5EF4-FFF2-40B4-BE49-F238E27FC236}">
                <a16:creationId xmlns:a16="http://schemas.microsoft.com/office/drawing/2014/main" id="{E448076A-2A2C-41B2-B0F8-BDD311CCB5B4}"/>
              </a:ext>
            </a:extLst>
          </p:cNvPr>
          <p:cNvCxnSpPr>
            <a:cxnSpLocks/>
          </p:cNvCxnSpPr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2A1B33F-7B32-9F0C-4586-F302665309A9}"/>
              </a:ext>
            </a:extLst>
          </p:cNvPr>
          <p:cNvSpPr txBox="1"/>
          <p:nvPr/>
        </p:nvSpPr>
        <p:spPr>
          <a:xfrm>
            <a:off x="5953958" y="6446953"/>
            <a:ext cx="27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BB2649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4</a:t>
            </a:r>
            <a:endParaRPr lang="ko-KR" altLang="en-US" sz="1400" dirty="0">
              <a:solidFill>
                <a:srgbClr val="BB2649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519569-B18E-7E14-4D9D-B81BC90BD95D}"/>
              </a:ext>
            </a:extLst>
          </p:cNvPr>
          <p:cNvSpPr txBox="1"/>
          <p:nvPr/>
        </p:nvSpPr>
        <p:spPr>
          <a:xfrm>
            <a:off x="322556" y="674988"/>
            <a:ext cx="11535051" cy="1111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800" dirty="0">
                <a:solidFill>
                  <a:schemeClr val="bg2">
                    <a:lumMod val="50000"/>
                  </a:schemeClr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장기목표 </a:t>
            </a:r>
            <a:r>
              <a:rPr lang="en-US" altLang="ko-KR" sz="3800" dirty="0">
                <a:solidFill>
                  <a:schemeClr val="bg2">
                    <a:lumMod val="50000"/>
                  </a:schemeClr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: </a:t>
            </a:r>
            <a:r>
              <a:rPr lang="en-US" altLang="ko-KR" sz="50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1</a:t>
            </a:r>
            <a:r>
              <a:rPr lang="ko-KR" altLang="en-US" sz="5000" dirty="0">
                <a:solidFill>
                  <a:srgbClr val="C82A5F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인 가구 삶의 질 높이기</a:t>
            </a:r>
            <a:endParaRPr lang="en-US" altLang="ko-KR" sz="5000" dirty="0">
              <a:solidFill>
                <a:srgbClr val="C82A5F"/>
              </a:solidFill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DC1FAD6-349F-F2A3-3691-80B235F99AC6}"/>
              </a:ext>
            </a:extLst>
          </p:cNvPr>
          <p:cNvSpPr txBox="1"/>
          <p:nvPr/>
        </p:nvSpPr>
        <p:spPr>
          <a:xfrm>
            <a:off x="458680" y="1880565"/>
            <a:ext cx="115350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46464C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배민 최소 배달비용이 너무 높지 않나</a:t>
            </a:r>
            <a:r>
              <a:rPr lang="en-US" altLang="ko-KR" sz="2800" dirty="0">
                <a:solidFill>
                  <a:srgbClr val="46464C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?</a:t>
            </a:r>
          </a:p>
          <a:p>
            <a:pPr algn="ctr"/>
            <a:r>
              <a:rPr lang="ko-KR" altLang="en-US" sz="2800" dirty="0">
                <a:solidFill>
                  <a:srgbClr val="46464C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배달비가 너무 비싸지 않나</a:t>
            </a:r>
            <a:r>
              <a:rPr lang="en-US" altLang="ko-KR" sz="2800" dirty="0">
                <a:solidFill>
                  <a:srgbClr val="46464C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?</a:t>
            </a:r>
          </a:p>
          <a:p>
            <a:pPr algn="ctr"/>
            <a:r>
              <a:rPr lang="ko-KR" altLang="en-US" sz="2800" dirty="0">
                <a:solidFill>
                  <a:srgbClr val="46464C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배달음식을 너무 많이 시켜서 음식물 쓰레기가 많이 발생하지 않나</a:t>
            </a:r>
            <a:r>
              <a:rPr lang="en-US" altLang="ko-KR" sz="2800" dirty="0">
                <a:solidFill>
                  <a:srgbClr val="46464C"/>
                </a:solidFill>
                <a:latin typeface="Happiness Sans Bold" panose="02000800000000000000" pitchFamily="50" charset="-127"/>
                <a:ea typeface="Happiness Sans Bold" panose="02000800000000000000" pitchFamily="50" charset="-127"/>
              </a:rPr>
              <a:t>?</a:t>
            </a:r>
            <a:endParaRPr lang="en-US" altLang="ko-KR" sz="4000" dirty="0">
              <a:solidFill>
                <a:srgbClr val="46464C"/>
              </a:solidFill>
              <a:latin typeface="Happiness Sans Bold" panose="02000800000000000000" pitchFamily="50" charset="-127"/>
              <a:ea typeface="Happiness Sans Bold" panose="020008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6C74E9B-65F7-D399-4BFB-8359A840E44E}"/>
              </a:ext>
            </a:extLst>
          </p:cNvPr>
          <p:cNvSpPr txBox="1">
            <a:spLocks/>
          </p:cNvSpPr>
          <p:nvPr/>
        </p:nvSpPr>
        <p:spPr>
          <a:xfrm>
            <a:off x="435468" y="4565722"/>
            <a:ext cx="1216838" cy="639283"/>
          </a:xfrm>
          <a:prstGeom prst="rect">
            <a:avLst/>
          </a:prstGeom>
          <a:noFill/>
          <a:ln w="57150">
            <a:solidFill>
              <a:srgbClr val="EB8DA6"/>
            </a:solidFill>
          </a:ln>
        </p:spPr>
        <p:txBody>
          <a:bodyPr wrap="square" lIns="90000" tIns="108000" bIns="108000" rtlCol="0" anchor="ctr" anchorCtr="1">
            <a:noAutofit/>
          </a:bodyPr>
          <a:lstStyle/>
          <a:p>
            <a:pPr algn="ctr"/>
            <a:r>
              <a:rPr kumimoji="1" lang="en-US" altLang="en-US" dirty="0">
                <a:solidFill>
                  <a:srgbClr val="46464C"/>
                </a:solidFill>
                <a:latin typeface="해피니스 산스 볼드" panose="02000800000000000000" pitchFamily="50" charset="-127"/>
                <a:ea typeface="해피니스 산스 볼드" panose="02000800000000000000" pitchFamily="50" charset="-127"/>
              </a:rPr>
              <a:t>1</a:t>
            </a:r>
            <a:r>
              <a:rPr kumimoji="1" lang="ko-KR" altLang="en-US" dirty="0">
                <a:solidFill>
                  <a:srgbClr val="46464C"/>
                </a:solidFill>
                <a:latin typeface="해피니스 산스 볼드" panose="02000800000000000000" pitchFamily="50" charset="-127"/>
                <a:ea typeface="해피니스 산스 볼드" panose="02000800000000000000" pitchFamily="50" charset="-127"/>
              </a:rPr>
              <a:t>인 가구</a:t>
            </a:r>
            <a:endParaRPr kumimoji="1" lang="ko-Kore-KR" altLang="en-US" dirty="0">
              <a:solidFill>
                <a:srgbClr val="46464C"/>
              </a:solidFill>
              <a:latin typeface="해피니스 산스 볼드" panose="02000800000000000000" pitchFamily="50" charset="-127"/>
              <a:ea typeface="해피니스 산스 볼드" panose="02000800000000000000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7E7310-8535-959C-F24C-921518F1FE22}"/>
              </a:ext>
            </a:extLst>
          </p:cNvPr>
          <p:cNvSpPr txBox="1">
            <a:spLocks/>
          </p:cNvSpPr>
          <p:nvPr/>
        </p:nvSpPr>
        <p:spPr>
          <a:xfrm>
            <a:off x="2347003" y="3920080"/>
            <a:ext cx="1668956" cy="783008"/>
          </a:xfrm>
          <a:prstGeom prst="rect">
            <a:avLst/>
          </a:prstGeom>
          <a:noFill/>
          <a:ln w="57150">
            <a:solidFill>
              <a:srgbClr val="EB8DA6"/>
            </a:solidFill>
          </a:ln>
        </p:spPr>
        <p:txBody>
          <a:bodyPr wrap="square" lIns="90000" tIns="108000" bIns="108000" rtlCol="0" anchor="ctr" anchorCtr="1">
            <a:noAutofit/>
          </a:bodyPr>
          <a:lstStyle/>
          <a:p>
            <a:pPr algn="ctr"/>
            <a:r>
              <a:rPr kumimoji="1" lang="ko-KR" altLang="en-US" dirty="0">
                <a:solidFill>
                  <a:srgbClr val="767171"/>
                </a:solidFill>
                <a:latin typeface="해피니스 산스 볼드" panose="02000800000000000000" pitchFamily="50" charset="-127"/>
                <a:ea typeface="해피니스 산스 볼드" panose="02000800000000000000" pitchFamily="50" charset="-127"/>
              </a:rPr>
              <a:t>배달 음식 </a:t>
            </a:r>
            <a:endParaRPr kumimoji="1" lang="en-US" altLang="ko-KR" dirty="0">
              <a:solidFill>
                <a:srgbClr val="767171"/>
              </a:solidFill>
              <a:latin typeface="해피니스 산스 볼드" panose="02000800000000000000" pitchFamily="50" charset="-127"/>
              <a:ea typeface="해피니스 산스 볼드" panose="02000800000000000000" pitchFamily="50" charset="-127"/>
            </a:endParaRPr>
          </a:p>
          <a:p>
            <a:pPr algn="ctr"/>
            <a:r>
              <a:rPr kumimoji="1" lang="ko-KR" altLang="en-US" dirty="0">
                <a:solidFill>
                  <a:srgbClr val="767171"/>
                </a:solidFill>
                <a:latin typeface="해피니스 산스 볼드" panose="02000800000000000000" pitchFamily="50" charset="-127"/>
                <a:ea typeface="해피니스 산스 볼드" panose="02000800000000000000" pitchFamily="50" charset="-127"/>
              </a:rPr>
              <a:t>구매 수요</a:t>
            </a:r>
            <a:endParaRPr kumimoji="1" lang="ko-Kore-KR" altLang="en-US" dirty="0">
              <a:solidFill>
                <a:srgbClr val="767171"/>
              </a:solidFill>
              <a:latin typeface="해피니스 산스 볼드" panose="02000800000000000000" pitchFamily="50" charset="-127"/>
              <a:ea typeface="해피니스 산스 볼드" panose="02000800000000000000" pitchFamily="50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CBCE3408-7F90-154C-504D-ECC4DAD9E142}"/>
              </a:ext>
            </a:extLst>
          </p:cNvPr>
          <p:cNvCxnSpPr>
            <a:cxnSpLocks/>
          </p:cNvCxnSpPr>
          <p:nvPr/>
        </p:nvCxnSpPr>
        <p:spPr>
          <a:xfrm flipV="1">
            <a:off x="1846429" y="4501285"/>
            <a:ext cx="296007" cy="128874"/>
          </a:xfrm>
          <a:prstGeom prst="straightConnector1">
            <a:avLst/>
          </a:prstGeom>
          <a:ln w="57150">
            <a:solidFill>
              <a:srgbClr val="BB2649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963415C8-273D-55DD-C666-D4085C49CCC1}"/>
              </a:ext>
            </a:extLst>
          </p:cNvPr>
          <p:cNvCxnSpPr/>
          <p:nvPr/>
        </p:nvCxnSpPr>
        <p:spPr>
          <a:xfrm>
            <a:off x="4252121" y="4266581"/>
            <a:ext cx="354330" cy="0"/>
          </a:xfrm>
          <a:prstGeom prst="straightConnector1">
            <a:avLst/>
          </a:prstGeom>
          <a:ln w="57150">
            <a:solidFill>
              <a:srgbClr val="BB2649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BD819D0C-B611-B1BB-1F54-887AE4C1AFD2}"/>
              </a:ext>
            </a:extLst>
          </p:cNvPr>
          <p:cNvCxnSpPr>
            <a:cxnSpLocks/>
          </p:cNvCxnSpPr>
          <p:nvPr/>
        </p:nvCxnSpPr>
        <p:spPr>
          <a:xfrm>
            <a:off x="1852390" y="5171181"/>
            <a:ext cx="296007" cy="146541"/>
          </a:xfrm>
          <a:prstGeom prst="straightConnector1">
            <a:avLst/>
          </a:prstGeom>
          <a:ln w="57150">
            <a:solidFill>
              <a:srgbClr val="BB2649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5373DEA-C053-8282-887B-603084302D1D}"/>
              </a:ext>
            </a:extLst>
          </p:cNvPr>
          <p:cNvSpPr txBox="1">
            <a:spLocks/>
          </p:cNvSpPr>
          <p:nvPr/>
        </p:nvSpPr>
        <p:spPr>
          <a:xfrm>
            <a:off x="2347003" y="5156267"/>
            <a:ext cx="1668956" cy="783008"/>
          </a:xfrm>
          <a:prstGeom prst="rect">
            <a:avLst/>
          </a:prstGeom>
          <a:noFill/>
          <a:ln w="57150">
            <a:solidFill>
              <a:srgbClr val="EB8DA6"/>
            </a:solidFill>
          </a:ln>
        </p:spPr>
        <p:txBody>
          <a:bodyPr wrap="square" lIns="90000" tIns="108000" bIns="108000" rtlCol="0" anchor="ctr" anchorCtr="1">
            <a:noAutofit/>
          </a:bodyPr>
          <a:lstStyle/>
          <a:p>
            <a:pPr algn="ctr"/>
            <a:r>
              <a:rPr kumimoji="1" lang="ko-KR" altLang="en-US" dirty="0">
                <a:solidFill>
                  <a:srgbClr val="767171"/>
                </a:solidFill>
                <a:latin typeface="해피니스 산스 볼드" panose="02000800000000000000" pitchFamily="50" charset="-127"/>
                <a:ea typeface="해피니스 산스 볼드" panose="02000800000000000000" pitchFamily="50" charset="-127"/>
              </a:rPr>
              <a:t>앱을 통해</a:t>
            </a:r>
            <a:endParaRPr kumimoji="1" lang="en-US" altLang="ko-KR" dirty="0">
              <a:solidFill>
                <a:srgbClr val="767171"/>
              </a:solidFill>
              <a:latin typeface="해피니스 산스 볼드" panose="02000800000000000000" pitchFamily="50" charset="-127"/>
              <a:ea typeface="해피니스 산스 볼드" panose="02000800000000000000" pitchFamily="50" charset="-127"/>
            </a:endParaRPr>
          </a:p>
          <a:p>
            <a:pPr algn="ctr"/>
            <a:r>
              <a:rPr kumimoji="1" lang="ko-KR" altLang="en-US" dirty="0">
                <a:solidFill>
                  <a:srgbClr val="767171"/>
                </a:solidFill>
                <a:latin typeface="해피니스 산스 볼드" panose="02000800000000000000" pitchFamily="50" charset="-127"/>
                <a:ea typeface="해피니스 산스 볼드" panose="02000800000000000000" pitchFamily="50" charset="-127"/>
              </a:rPr>
              <a:t>게시물 확인</a:t>
            </a:r>
            <a:endParaRPr kumimoji="1" lang="ko-Kore-KR" altLang="en-US" dirty="0">
              <a:solidFill>
                <a:srgbClr val="767171"/>
              </a:solidFill>
              <a:latin typeface="해피니스 산스 볼드" panose="02000800000000000000" pitchFamily="50" charset="-127"/>
              <a:ea typeface="해피니스 산스 볼드" panose="02000800000000000000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421F5E9-7453-917B-8640-B62B38EEE965}"/>
              </a:ext>
            </a:extLst>
          </p:cNvPr>
          <p:cNvSpPr txBox="1">
            <a:spLocks/>
          </p:cNvSpPr>
          <p:nvPr/>
        </p:nvSpPr>
        <p:spPr>
          <a:xfrm>
            <a:off x="4840121" y="3907844"/>
            <a:ext cx="1668956" cy="783008"/>
          </a:xfrm>
          <a:prstGeom prst="rect">
            <a:avLst/>
          </a:prstGeom>
          <a:noFill/>
          <a:ln w="57150">
            <a:solidFill>
              <a:srgbClr val="EB8DA6"/>
            </a:solidFill>
          </a:ln>
        </p:spPr>
        <p:txBody>
          <a:bodyPr wrap="square" lIns="90000" tIns="108000" bIns="108000" rtlCol="0" anchor="ctr" anchorCtr="1">
            <a:noAutofit/>
          </a:bodyPr>
          <a:lstStyle/>
          <a:p>
            <a:pPr algn="ctr"/>
            <a:r>
              <a:rPr kumimoji="1" lang="ko-KR" altLang="en-US" dirty="0">
                <a:solidFill>
                  <a:srgbClr val="767171"/>
                </a:solidFill>
                <a:latin typeface="해피니스 산스 볼드" panose="02000800000000000000" pitchFamily="50" charset="-127"/>
                <a:ea typeface="해피니스 산스 볼드" panose="02000800000000000000" pitchFamily="50" charset="-127"/>
              </a:rPr>
              <a:t>앱에 공동구매</a:t>
            </a:r>
            <a:endParaRPr kumimoji="1" lang="en-US" altLang="ko-KR" dirty="0">
              <a:solidFill>
                <a:srgbClr val="767171"/>
              </a:solidFill>
              <a:latin typeface="해피니스 산스 볼드" panose="02000800000000000000" pitchFamily="50" charset="-127"/>
              <a:ea typeface="해피니스 산스 볼드" panose="02000800000000000000" pitchFamily="50" charset="-127"/>
            </a:endParaRPr>
          </a:p>
          <a:p>
            <a:pPr algn="ctr"/>
            <a:r>
              <a:rPr kumimoji="1" lang="ko-KR" altLang="en-US" dirty="0">
                <a:solidFill>
                  <a:srgbClr val="767171"/>
                </a:solidFill>
                <a:latin typeface="해피니스 산스 볼드" panose="02000800000000000000" pitchFamily="50" charset="-127"/>
                <a:ea typeface="해피니스 산스 볼드" panose="02000800000000000000" pitchFamily="50" charset="-127"/>
              </a:rPr>
              <a:t>게시</a:t>
            </a:r>
            <a:endParaRPr kumimoji="1" lang="ko-Kore-KR" altLang="en-US" dirty="0">
              <a:solidFill>
                <a:srgbClr val="767171"/>
              </a:solidFill>
              <a:latin typeface="해피니스 산스 볼드" panose="02000800000000000000" pitchFamily="50" charset="-127"/>
              <a:ea typeface="해피니스 산스 볼드" panose="02000800000000000000" pitchFamily="50" charset="-127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6500DD77-C41C-FFCA-1AA1-391D90394078}"/>
              </a:ext>
            </a:extLst>
          </p:cNvPr>
          <p:cNvCxnSpPr>
            <a:cxnSpLocks/>
          </p:cNvCxnSpPr>
          <p:nvPr/>
        </p:nvCxnSpPr>
        <p:spPr>
          <a:xfrm>
            <a:off x="6721594" y="4263930"/>
            <a:ext cx="629401" cy="426922"/>
          </a:xfrm>
          <a:prstGeom prst="straightConnector1">
            <a:avLst/>
          </a:prstGeom>
          <a:ln w="57150">
            <a:solidFill>
              <a:srgbClr val="BB2649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BCCFD82-1A7E-01AF-4F84-60B55A44197C}"/>
              </a:ext>
            </a:extLst>
          </p:cNvPr>
          <p:cNvSpPr txBox="1">
            <a:spLocks/>
          </p:cNvSpPr>
          <p:nvPr/>
        </p:nvSpPr>
        <p:spPr>
          <a:xfrm>
            <a:off x="7539864" y="4475024"/>
            <a:ext cx="1668956" cy="783008"/>
          </a:xfrm>
          <a:prstGeom prst="rect">
            <a:avLst/>
          </a:prstGeom>
          <a:noFill/>
          <a:ln w="57150">
            <a:solidFill>
              <a:srgbClr val="EB8DA6"/>
            </a:solidFill>
          </a:ln>
        </p:spPr>
        <p:txBody>
          <a:bodyPr wrap="square" lIns="90000" tIns="108000" bIns="108000" rtlCol="0" anchor="ctr" anchorCtr="1">
            <a:noAutofit/>
          </a:bodyPr>
          <a:lstStyle/>
          <a:p>
            <a:pPr algn="ctr"/>
            <a:r>
              <a:rPr kumimoji="1" lang="ko-KR" altLang="en-US" dirty="0">
                <a:solidFill>
                  <a:srgbClr val="767171"/>
                </a:solidFill>
                <a:latin typeface="해피니스 산스 볼드" panose="02000800000000000000" pitchFamily="50" charset="-127"/>
                <a:ea typeface="해피니스 산스 볼드" panose="02000800000000000000" pitchFamily="50" charset="-127"/>
              </a:rPr>
              <a:t>구매자 모집</a:t>
            </a:r>
            <a:endParaRPr kumimoji="1" lang="ko-Kore-KR" altLang="en-US" dirty="0">
              <a:solidFill>
                <a:srgbClr val="767171"/>
              </a:solidFill>
              <a:latin typeface="해피니스 산스 볼드" panose="02000800000000000000" pitchFamily="50" charset="-127"/>
              <a:ea typeface="해피니스 산스 볼드" panose="02000800000000000000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5872F00-721F-D0F4-1E2C-379CBA807DED}"/>
              </a:ext>
            </a:extLst>
          </p:cNvPr>
          <p:cNvSpPr txBox="1">
            <a:spLocks/>
          </p:cNvSpPr>
          <p:nvPr/>
        </p:nvSpPr>
        <p:spPr>
          <a:xfrm>
            <a:off x="10006048" y="4475024"/>
            <a:ext cx="1668956" cy="783008"/>
          </a:xfrm>
          <a:prstGeom prst="rect">
            <a:avLst/>
          </a:prstGeom>
          <a:noFill/>
          <a:ln w="57150">
            <a:solidFill>
              <a:srgbClr val="EB8DA6"/>
            </a:solidFill>
          </a:ln>
        </p:spPr>
        <p:txBody>
          <a:bodyPr wrap="square" lIns="90000" tIns="108000" bIns="108000" rtlCol="0" anchor="ctr" anchorCtr="1">
            <a:noAutofit/>
          </a:bodyPr>
          <a:lstStyle/>
          <a:p>
            <a:pPr algn="ctr"/>
            <a:r>
              <a:rPr kumimoji="1" lang="ko-KR" altLang="en-US" dirty="0">
                <a:solidFill>
                  <a:srgbClr val="46464C"/>
                </a:solidFill>
                <a:latin typeface="해피니스 산스 볼드" panose="02000800000000000000" pitchFamily="50" charset="-127"/>
                <a:ea typeface="해피니스 산스 볼드" panose="02000800000000000000" pitchFamily="50" charset="-127"/>
              </a:rPr>
              <a:t>공동구매 진행</a:t>
            </a:r>
            <a:endParaRPr kumimoji="1" lang="ko-Kore-KR" altLang="en-US" dirty="0">
              <a:solidFill>
                <a:srgbClr val="46464C"/>
              </a:solidFill>
              <a:latin typeface="해피니스 산스 볼드" panose="02000800000000000000" pitchFamily="50" charset="-127"/>
              <a:ea typeface="해피니스 산스 볼드" panose="02000800000000000000" pitchFamily="50" charset="-127"/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7BB9BB70-84D7-89A2-9419-AD6A79A49BEA}"/>
              </a:ext>
            </a:extLst>
          </p:cNvPr>
          <p:cNvCxnSpPr/>
          <p:nvPr/>
        </p:nvCxnSpPr>
        <p:spPr>
          <a:xfrm>
            <a:off x="9427058" y="4860211"/>
            <a:ext cx="354330" cy="0"/>
          </a:xfrm>
          <a:prstGeom prst="straightConnector1">
            <a:avLst/>
          </a:prstGeom>
          <a:ln w="57150">
            <a:solidFill>
              <a:srgbClr val="BB2649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01697162-724C-2D1B-D8B7-BB03AED49092}"/>
              </a:ext>
            </a:extLst>
          </p:cNvPr>
          <p:cNvCxnSpPr>
            <a:cxnSpLocks/>
          </p:cNvCxnSpPr>
          <p:nvPr/>
        </p:nvCxnSpPr>
        <p:spPr>
          <a:xfrm flipV="1">
            <a:off x="4252121" y="5051527"/>
            <a:ext cx="3089712" cy="496244"/>
          </a:xfrm>
          <a:prstGeom prst="straightConnector1">
            <a:avLst/>
          </a:prstGeom>
          <a:ln w="57150">
            <a:solidFill>
              <a:srgbClr val="BB2649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530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35" grpId="0" animBg="1"/>
      <p:bldP spid="36" grpId="0" animBg="1"/>
      <p:bldP spid="38" grpId="0" animBg="1"/>
      <p:bldP spid="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9F6713-22AE-D168-A622-3A9E8CE35CED}"/>
              </a:ext>
            </a:extLst>
          </p:cNvPr>
          <p:cNvSpPr txBox="1"/>
          <p:nvPr/>
        </p:nvSpPr>
        <p:spPr>
          <a:xfrm>
            <a:off x="736847" y="198310"/>
            <a:ext cx="68829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1600" kern="0" dirty="0">
                <a:solidFill>
                  <a:srgbClr val="C82A5F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2.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아이디어 개요</a:t>
            </a:r>
            <a:endParaRPr lang="en-US" altLang="ko-KR" sz="1600" kern="0" dirty="0">
              <a:solidFill>
                <a:srgbClr val="C82A5F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cxnSp>
        <p:nvCxnSpPr>
          <p:cNvPr id="7" name="직선 연결선[R] 2">
            <a:extLst>
              <a:ext uri="{FF2B5EF4-FFF2-40B4-BE49-F238E27FC236}">
                <a16:creationId xmlns:a16="http://schemas.microsoft.com/office/drawing/2014/main" id="{C7E6B5FB-482E-D785-1F81-1E4F0380B5B2}"/>
              </a:ext>
            </a:extLst>
          </p:cNvPr>
          <p:cNvCxnSpPr>
            <a:cxnSpLocks/>
          </p:cNvCxnSpPr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2">
            <a:extLst>
              <a:ext uri="{FF2B5EF4-FFF2-40B4-BE49-F238E27FC236}">
                <a16:creationId xmlns:a16="http://schemas.microsoft.com/office/drawing/2014/main" id="{E448076A-2A2C-41B2-B0F8-BDD311CCB5B4}"/>
              </a:ext>
            </a:extLst>
          </p:cNvPr>
          <p:cNvCxnSpPr>
            <a:cxnSpLocks/>
          </p:cNvCxnSpPr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2A1B33F-7B32-9F0C-4586-F302665309A9}"/>
              </a:ext>
            </a:extLst>
          </p:cNvPr>
          <p:cNvSpPr txBox="1"/>
          <p:nvPr/>
        </p:nvSpPr>
        <p:spPr>
          <a:xfrm>
            <a:off x="5953958" y="6446953"/>
            <a:ext cx="27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BB2649"/>
                </a:solidFill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4</a:t>
            </a:r>
            <a:endParaRPr lang="ko-KR" altLang="en-US" sz="1400" dirty="0">
              <a:solidFill>
                <a:srgbClr val="BB2649"/>
              </a:solidFill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7548482-875A-9C9F-61BD-7773B1716F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3" t="8672" r="7430" b="4643"/>
          <a:stretch/>
        </p:blipFill>
        <p:spPr>
          <a:xfrm rot="10800000">
            <a:off x="2086578" y="599773"/>
            <a:ext cx="7734759" cy="5672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7081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/>
          <p:cNvSpPr txBox="1"/>
          <p:nvPr/>
        </p:nvSpPr>
        <p:spPr>
          <a:xfrm>
            <a:off x="736847" y="198310"/>
            <a:ext cx="68829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0">
              <a:defRPr/>
            </a:pP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3.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기술적인 세부사항 </a:t>
            </a: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(Python)</a:t>
            </a:r>
          </a:p>
        </p:txBody>
      </p:sp>
      <p:cxnSp>
        <p:nvCxnSpPr>
          <p:cNvPr id="3" name="직선 연결선[R] 2"/>
          <p:cNvCxnSpPr/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2"/>
          <p:cNvCxnSpPr/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953958" y="6446953"/>
            <a:ext cx="2722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B4A9E3-A222-438B-E103-95D007AE6851}"/>
              </a:ext>
            </a:extLst>
          </p:cNvPr>
          <p:cNvSpPr txBox="1"/>
          <p:nvPr/>
        </p:nvSpPr>
        <p:spPr>
          <a:xfrm>
            <a:off x="659822" y="648355"/>
            <a:ext cx="6114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" altLang="ko-Kore-KR" sz="14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36DCDE-6EF8-2EF8-7735-8D0C0188800C}"/>
              </a:ext>
            </a:extLst>
          </p:cNvPr>
          <p:cNvSpPr txBox="1"/>
          <p:nvPr/>
        </p:nvSpPr>
        <p:spPr>
          <a:xfrm>
            <a:off x="291484" y="666112"/>
            <a:ext cx="436056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bbq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경북대 센트럴파크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',3,30]</a:t>
            </a:r>
          </a:p>
          <a:p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피자 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알볼로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경진로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10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길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21',4,50]</a:t>
            </a:r>
          </a:p>
          <a:p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맛나감자탕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경북대 쪽문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',2,40]</a:t>
            </a:r>
          </a:p>
          <a:p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와플대학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경북대 북문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',3,30]</a:t>
            </a:r>
          </a:p>
          <a:p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=[]</a:t>
            </a:r>
          </a:p>
          <a:p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=[]</a:t>
            </a:r>
          </a:p>
          <a:p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=[]</a:t>
            </a:r>
          </a:p>
          <a:p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count=0</a:t>
            </a:r>
          </a:p>
          <a:p>
            <a:endParaRPr kumimoji="1" lang="en-US" altLang="ko-Kore-KR" sz="1200" dirty="0">
              <a:latin typeface="해피니스 산스 레귤러" panose="02000500000000000000" pitchFamily="50" charset="-127"/>
              <a:ea typeface="해피니스 산스 레귤러" panose="02000500000000000000" pitchFamily="50" charset="-127"/>
              <a:cs typeface="Calibri" panose="020F0502020204030204" pitchFamily="34" charset="0"/>
            </a:endParaRPr>
          </a:p>
          <a:p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username_one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이름을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").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split()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endParaRPr kumimoji="1" lang="en-US" altLang="ko-Kore-KR" sz="1200" dirty="0">
              <a:latin typeface="해피니스 산스 레귤러" panose="02000500000000000000" pitchFamily="50" charset="-127"/>
              <a:ea typeface="해피니스 산스 레귤러" panose="02000500000000000000" pitchFamily="50" charset="-127"/>
              <a:cs typeface="Calibri" panose="020F0502020204030204" pitchFamily="34" charset="0"/>
            </a:endParaRP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while count==0: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print("1. 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새로운 거래 등록  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2. 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목록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menu=int(input("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원하시는 메뉴를 선택하세요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if menu==1: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  <a:endParaRPr kumimoji="1" lang="en-US" altLang="ko-Kore-KR" sz="1200" dirty="0">
              <a:latin typeface="해피니스 산스 레귤러" panose="02000500000000000000" pitchFamily="50" charset="-127"/>
              <a:ea typeface="해피니스 산스 레귤러" panose="02000500000000000000" pitchFamily="50" charset="-127"/>
              <a:cs typeface="Calibri" panose="020F0502020204030204" pitchFamily="34" charset="0"/>
            </a:endParaRPr>
          </a:p>
          <a:p>
            <a:endParaRPr kumimoji="1" lang="en-US" altLang="ko-Kore-KR" sz="1200" dirty="0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  <a:p>
            <a:endParaRPr kumimoji="1" lang="en-US" altLang="ko-Kore-KR" sz="1200" dirty="0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  <a:p>
            <a:r>
              <a:rPr kumimoji="1" lang="en-US" altLang="ko-Kore-KR" sz="1200" dirty="0">
                <a:latin typeface="Cambria Math" panose="02040503050406030204" pitchFamily="18" charset="0"/>
                <a:ea typeface="Cambria Math" panose="02040503050406030204" pitchFamily="18" charset="0"/>
              </a:rPr>
              <a:t>            </a:t>
            </a:r>
            <a:endParaRPr kumimoji="1" lang="ko-Kore-KR" altLang="en-US" sz="1200" dirty="0">
              <a:latin typeface="Cambria Math" panose="02040503050406030204" pitchFamily="18" charset="0"/>
              <a:ea typeface="해피니스 산스 레귤러" panose="020005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C4990A-7673-1F3D-F1E7-658B75C6E2AA}"/>
              </a:ext>
            </a:extLst>
          </p:cNvPr>
          <p:cNvSpPr txBox="1"/>
          <p:nvPr/>
        </p:nvSpPr>
        <p:spPr>
          <a:xfrm>
            <a:off x="7716022" y="604250"/>
            <a:ext cx="436056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원하시는 가게의 순서를 선택하세요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==1: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bbq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경북대 센트럴파크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[2]-1,30]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==2: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피자 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알볼로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경진로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10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길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21',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list_two[2]-1,50]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==3: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인원이 다 모였으므로 결제를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5A6B65-0F7E-A4E5-7384-9EEB2D164148}"/>
              </a:ext>
            </a:extLst>
          </p:cNvPr>
          <p:cNvSpPr txBox="1"/>
          <p:nvPr/>
        </p:nvSpPr>
        <p:spPr>
          <a:xfrm>
            <a:off x="4231605" y="674098"/>
            <a:ext cx="436056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else: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location=input("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장소를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num=int(input("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모집인원을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time=int(input("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유효시간을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(location)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(num)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(time)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새로운 거래가 등록되었습니다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count=count+1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   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else 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목록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-----------")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13129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B4A9E3-A222-438B-E103-95D007AE6851}"/>
              </a:ext>
            </a:extLst>
          </p:cNvPr>
          <p:cNvSpPr txBox="1"/>
          <p:nvPr/>
        </p:nvSpPr>
        <p:spPr>
          <a:xfrm>
            <a:off x="659822" y="648355"/>
            <a:ext cx="6114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" altLang="ko-Kore-KR" sz="14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36DCDE-6EF8-2EF8-7735-8D0C0188800C}"/>
              </a:ext>
            </a:extLst>
          </p:cNvPr>
          <p:cNvSpPr txBox="1"/>
          <p:nvPr/>
        </p:nvSpPr>
        <p:spPr>
          <a:xfrm>
            <a:off x="291484" y="666112"/>
            <a:ext cx="436056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==4: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와플대학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경북대 북문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[2]-1,30]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while count==1: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print("1. 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새로운 거래 등록  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2. 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목록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menu=int(input("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원하시는 메뉴를 선택하세요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if menu==1: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endParaRPr kumimoji="1" lang="en-US" altLang="ko-Kore-KR" sz="1200" dirty="0">
              <a:latin typeface="Calibri" panose="020F0502020204030204" pitchFamily="34" charset="0"/>
              <a:ea typeface="Cambria Math" panose="02040503050406030204" pitchFamily="18" charset="0"/>
              <a:cs typeface="Calibri" panose="020F0502020204030204" pitchFamily="34" charset="0"/>
            </a:endParaRPr>
          </a:p>
          <a:p>
            <a:r>
              <a:rPr kumimoji="1" lang="en-US" altLang="ko-Kore-KR" sz="1200" dirty="0">
                <a:latin typeface="Cambria Math" panose="02040503050406030204" pitchFamily="18" charset="0"/>
                <a:ea typeface="Cambria Math" panose="02040503050406030204" pitchFamily="18" charset="0"/>
              </a:rPr>
              <a:t>            </a:t>
            </a:r>
            <a:endParaRPr kumimoji="1" lang="ko-Kore-KR" altLang="en-US" sz="1200" dirty="0">
              <a:latin typeface="Cambria Math" panose="02040503050406030204" pitchFamily="18" charset="0"/>
              <a:ea typeface="해피니스 산스 레귤러" panose="020005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C4990A-7673-1F3D-F1E7-658B75C6E2AA}"/>
              </a:ext>
            </a:extLst>
          </p:cNvPr>
          <p:cNvSpPr txBox="1"/>
          <p:nvPr/>
        </p:nvSpPr>
        <p:spPr>
          <a:xfrm>
            <a:off x="7689388" y="577616"/>
            <a:ext cx="436056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else 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목록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-----------")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원하시는 가게의 순서를 선택하세요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==1: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bbq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경북대 센트럴파크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[2]-1,30]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==2: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피자 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알볼로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경진로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10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길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21',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list_two[2]-1,50]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5A6B65-0F7E-A4E5-7384-9EEB2D164148}"/>
              </a:ext>
            </a:extLst>
          </p:cNvPr>
          <p:cNvSpPr txBox="1"/>
          <p:nvPr/>
        </p:nvSpPr>
        <p:spPr>
          <a:xfrm>
            <a:off x="4237523" y="1023801"/>
            <a:ext cx="436056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else: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location=input("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장소를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num=int(input("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모집인원을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time=int(input("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유효시간을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(location)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(num)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(time)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새로운 거래가 등록되었습니다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count=count+1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endParaRPr kumimoji="1" lang="en-US" altLang="ko-Kore-KR" sz="1200" dirty="0">
              <a:latin typeface="해피니스 산스 레귤러" panose="02000500000000000000" pitchFamily="50" charset="-127"/>
              <a:ea typeface="해피니스 산스 레귤러" panose="020005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E2E7A6-30B8-089D-5335-1FC898F7F7CD}"/>
              </a:ext>
            </a:extLst>
          </p:cNvPr>
          <p:cNvSpPr txBox="1"/>
          <p:nvPr/>
        </p:nvSpPr>
        <p:spPr>
          <a:xfrm>
            <a:off x="736847" y="198310"/>
            <a:ext cx="68829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0">
              <a:defRPr/>
            </a:pP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3.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기술적인 세부사항 </a:t>
            </a: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(Python)</a:t>
            </a:r>
          </a:p>
        </p:txBody>
      </p:sp>
      <p:cxnSp>
        <p:nvCxnSpPr>
          <p:cNvPr id="9" name="직선 연결선[R] 2">
            <a:extLst>
              <a:ext uri="{FF2B5EF4-FFF2-40B4-BE49-F238E27FC236}">
                <a16:creationId xmlns:a16="http://schemas.microsoft.com/office/drawing/2014/main" id="{2823FD2B-9C6A-4527-868C-9460F6691BBA}"/>
              </a:ext>
            </a:extLst>
          </p:cNvPr>
          <p:cNvCxnSpPr/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2">
            <a:extLst>
              <a:ext uri="{FF2B5EF4-FFF2-40B4-BE49-F238E27FC236}">
                <a16:creationId xmlns:a16="http://schemas.microsoft.com/office/drawing/2014/main" id="{D89ADB9C-CA8B-78CD-9D13-34BD4475C8F1}"/>
              </a:ext>
            </a:extLst>
          </p:cNvPr>
          <p:cNvCxnSpPr/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82DFCDE-AAE1-4A1F-B0B1-365CE2A7BF9D}"/>
              </a:ext>
            </a:extLst>
          </p:cNvPr>
          <p:cNvSpPr txBox="1"/>
          <p:nvPr/>
        </p:nvSpPr>
        <p:spPr>
          <a:xfrm>
            <a:off x="5953958" y="6446953"/>
            <a:ext cx="2722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76615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B4A9E3-A222-438B-E103-95D007AE6851}"/>
              </a:ext>
            </a:extLst>
          </p:cNvPr>
          <p:cNvSpPr txBox="1"/>
          <p:nvPr/>
        </p:nvSpPr>
        <p:spPr>
          <a:xfrm>
            <a:off x="659822" y="648355"/>
            <a:ext cx="6114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" altLang="ko-Kore-KR" sz="14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36DCDE-6EF8-2EF8-7735-8D0C0188800C}"/>
              </a:ext>
            </a:extLst>
          </p:cNvPr>
          <p:cNvSpPr txBox="1"/>
          <p:nvPr/>
        </p:nvSpPr>
        <p:spPr>
          <a:xfrm>
            <a:off x="211585" y="577901"/>
            <a:ext cx="436056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==3: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인원이 다 모였으므로 결제를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==4: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=['</a:t>
            </a:r>
            <a:r>
              <a:rPr kumimoji="1" lang="ko-KR" altLang="en-US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와플대학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','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경북대 북문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',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[2]-1,30]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==5: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[1])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 인원수가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[2]-1,"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로 변경됩니다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[2]=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[2]-1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while count==2: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print("1. 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새로운 거래 등록  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2. 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목록 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menu=int(input("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원하시는 메뉴를 선택하세요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if menu==1:</a:t>
            </a:r>
            <a:endParaRPr kumimoji="1" lang="en-US" altLang="ko-Kore-KR" sz="1200" dirty="0">
              <a:latin typeface="해피니스 산스 레귤러" panose="02000500000000000000" pitchFamily="50" charset="-127"/>
              <a:ea typeface="해피니스 산스 레귤러" panose="02000500000000000000" pitchFamily="50" charset="-127"/>
              <a:cs typeface="Calibri" panose="020F0502020204030204" pitchFamily="34" charset="0"/>
            </a:endParaRP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</a:rPr>
              <a:t>            </a:t>
            </a:r>
            <a:endParaRPr kumimoji="1" lang="ko-Kore-KR" altLang="en-US" sz="1200" dirty="0">
              <a:latin typeface="해피니스 산스 레귤러" panose="02000500000000000000" pitchFamily="50" charset="-127"/>
              <a:ea typeface="해피니스 산스 레귤러" panose="020005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C4990A-7673-1F3D-F1E7-658B75C6E2AA}"/>
              </a:ext>
            </a:extLst>
          </p:cNvPr>
          <p:cNvSpPr txBox="1"/>
          <p:nvPr/>
        </p:nvSpPr>
        <p:spPr>
          <a:xfrm>
            <a:off x="7689388" y="577616"/>
            <a:ext cx="436056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else: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location=input("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장소를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num=int(input("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모집인원을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time=int(input("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유효시간을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(location)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(num)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new_list_three.append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(time)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새로운 거래가 등록되었습니다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count=count+1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endParaRPr kumimoji="1" lang="en-US" altLang="ko-Kore-KR" sz="1200" dirty="0">
              <a:latin typeface="해피니스 산스 레귤러" panose="02000500000000000000" pitchFamily="50" charset="-127"/>
              <a:ea typeface="해피니스 산스 레귤러" panose="02000500000000000000" pitchFamily="50" charset="-127"/>
              <a:cs typeface="Calibri" panose="020F0502020204030204" pitchFamily="34" charset="0"/>
            </a:endParaRP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else 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 목록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-----------")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print(*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=int(input("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원하시는 가게의 순서를 선택하세요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"))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elsemenu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==1: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거래를 진행합니다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:",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[0])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5A6B65-0F7E-A4E5-7384-9EEB2D164148}"/>
              </a:ext>
            </a:extLst>
          </p:cNvPr>
          <p:cNvSpPr txBox="1"/>
          <p:nvPr/>
        </p:nvSpPr>
        <p:spPr>
          <a:xfrm>
            <a:off x="4178339" y="586909"/>
            <a:ext cx="436056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=input("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가게 이름을 입력하세요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  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list_one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list_three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list_four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if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storename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in 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: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</a:t>
            </a:r>
            <a:r>
              <a:rPr kumimoji="1" lang="ko-KR" altLang="en-US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이미 목록에 있는 가게입니다</a:t>
            </a:r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.")</a:t>
            </a:r>
          </a:p>
          <a:p>
            <a:r>
              <a:rPr kumimoji="1" lang="en-US" altLang="ko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print(</a:t>
            </a:r>
            <a:r>
              <a:rPr kumimoji="1" lang="en-US" altLang="ko-Kore-KR" sz="1200" dirty="0" err="1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new_list_two</a:t>
            </a:r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print("")</a:t>
            </a:r>
          </a:p>
          <a:p>
            <a:r>
              <a:rPr kumimoji="1" lang="en-US" altLang="ko-Kore-KR" sz="1200" dirty="0">
                <a:latin typeface="해피니스 산스 레귤러" panose="02000500000000000000" pitchFamily="50" charset="-127"/>
                <a:ea typeface="해피니스 산스 레귤러" panose="02000500000000000000" pitchFamily="50" charset="-127"/>
                <a:cs typeface="Calibri" panose="020F0502020204030204" pitchFamily="34" charset="0"/>
              </a:rPr>
              <a:t>            continue</a:t>
            </a:r>
          </a:p>
          <a:p>
            <a:endParaRPr kumimoji="1" lang="en-US" altLang="ko-Kore-KR" sz="1200" dirty="0">
              <a:latin typeface="해피니스 산스 레귤러" panose="02000500000000000000" pitchFamily="50" charset="-127"/>
              <a:ea typeface="해피니스 산스 레귤러" panose="02000500000000000000" pitchFamily="50" charset="-127"/>
              <a:cs typeface="Calibri" panose="020F0502020204030204" pitchFamily="34" charset="0"/>
            </a:endParaRPr>
          </a:p>
        </p:txBody>
      </p:sp>
      <p:cxnSp>
        <p:nvCxnSpPr>
          <p:cNvPr id="8" name="직선 연결선[R] 2">
            <a:extLst>
              <a:ext uri="{FF2B5EF4-FFF2-40B4-BE49-F238E27FC236}">
                <a16:creationId xmlns:a16="http://schemas.microsoft.com/office/drawing/2014/main" id="{481708EC-1D48-F737-F08E-75DEC8704F53}"/>
              </a:ext>
            </a:extLst>
          </p:cNvPr>
          <p:cNvCxnSpPr/>
          <p:nvPr/>
        </p:nvCxnSpPr>
        <p:spPr>
          <a:xfrm>
            <a:off x="736847" y="6353218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7D0274D-5665-991C-9C13-30EEC922DD20}"/>
              </a:ext>
            </a:extLst>
          </p:cNvPr>
          <p:cNvSpPr txBox="1"/>
          <p:nvPr/>
        </p:nvSpPr>
        <p:spPr>
          <a:xfrm>
            <a:off x="5953958" y="6446953"/>
            <a:ext cx="2722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CAB522-EE72-3AE2-6F8B-7B07950714D6}"/>
              </a:ext>
            </a:extLst>
          </p:cNvPr>
          <p:cNvSpPr txBox="1"/>
          <p:nvPr/>
        </p:nvSpPr>
        <p:spPr>
          <a:xfrm>
            <a:off x="736847" y="198310"/>
            <a:ext cx="68829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0">
              <a:defRPr/>
            </a:pP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3. </a:t>
            </a:r>
            <a:r>
              <a:rPr lang="ko-KR" altLang="en-US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기술적인 세부사항 </a:t>
            </a:r>
            <a:r>
              <a:rPr lang="en-US" altLang="ko-KR" sz="1600" kern="0" dirty="0">
                <a:solidFill>
                  <a:srgbClr val="C82A5F"/>
                </a:solidFill>
                <a:latin typeface="해피니스 산스 레귤러"/>
                <a:ea typeface="해피니스 산스 레귤러"/>
              </a:rPr>
              <a:t>(Python)</a:t>
            </a:r>
          </a:p>
        </p:txBody>
      </p:sp>
      <p:cxnSp>
        <p:nvCxnSpPr>
          <p:cNvPr id="11" name="직선 연결선[R] 2">
            <a:extLst>
              <a:ext uri="{FF2B5EF4-FFF2-40B4-BE49-F238E27FC236}">
                <a16:creationId xmlns:a16="http://schemas.microsoft.com/office/drawing/2014/main" id="{6D5C0A2A-725F-80BC-C573-653DE2076E7E}"/>
              </a:ext>
            </a:extLst>
          </p:cNvPr>
          <p:cNvCxnSpPr/>
          <p:nvPr/>
        </p:nvCxnSpPr>
        <p:spPr>
          <a:xfrm>
            <a:off x="736847" y="554620"/>
            <a:ext cx="10706470" cy="0"/>
          </a:xfrm>
          <a:prstGeom prst="line">
            <a:avLst/>
          </a:prstGeom>
          <a:ln w="28575">
            <a:solidFill>
              <a:srgbClr val="C82A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62328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3633</Words>
  <Application>Microsoft Office PowerPoint</Application>
  <PresentationFormat>와이드스크린</PresentationFormat>
  <Paragraphs>537</Paragraphs>
  <Slides>15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맑은 고딕</vt:lpstr>
      <vt:lpstr>Calibri</vt:lpstr>
      <vt:lpstr>Happiness Sans Bold</vt:lpstr>
      <vt:lpstr>해피니스 산스 레귤러</vt:lpstr>
      <vt:lpstr>Arial</vt:lpstr>
      <vt:lpstr>Cambria Math</vt:lpstr>
      <vt:lpstr>해피니스 산스 볼드</vt:lpstr>
      <vt:lpstr>NanumSquareOTF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양 지혜</cp:lastModifiedBy>
  <cp:revision>123</cp:revision>
  <dcterms:created xsi:type="dcterms:W3CDTF">2022-06-01T12:31:04Z</dcterms:created>
  <dcterms:modified xsi:type="dcterms:W3CDTF">2023-01-26T20:50:29Z</dcterms:modified>
  <cp:version/>
</cp:coreProperties>
</file>

<file path=docProps/thumbnail.jpeg>
</file>